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tags/tag6.xml" ContentType="application/vnd.openxmlformats-officedocument.presentationml.tags+xml"/>
  <Override PartName="/ppt/notesSlides/notesSlide12.xml" ContentType="application/vnd.openxmlformats-officedocument.presentationml.notesSlide+xml"/>
  <Override PartName="/ppt/tags/tag7.xml" ContentType="application/vnd.openxmlformats-officedocument.presentationml.tags+xml"/>
  <Override PartName="/ppt/notesSlides/notesSlide13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0.xml" ContentType="application/vnd.openxmlformats-officedocument.presentationml.tags+xml"/>
  <Override PartName="/ppt/notesSlides/notesSlide17.xml" ContentType="application/vnd.openxmlformats-officedocument.presentationml.notesSlide+xml"/>
  <Override PartName="/ppt/tags/tag11.xml" ContentType="application/vnd.openxmlformats-officedocument.presentationml.tags+xml"/>
  <Override PartName="/ppt/notesSlides/notesSlide18.xml" ContentType="application/vnd.openxmlformats-officedocument.presentationml.notesSlide+xml"/>
  <Override PartName="/ppt/tags/tag12.xml" ContentType="application/vnd.openxmlformats-officedocument.presentationml.tags+xml"/>
  <Override PartName="/ppt/notesSlides/notesSlide19.xml" ContentType="application/vnd.openxmlformats-officedocument.presentationml.notesSlide+xml"/>
  <Override PartName="/ppt/tags/tag13.xml" ContentType="application/vnd.openxmlformats-officedocument.presentationml.tags+xml"/>
  <Override PartName="/ppt/notesSlides/notesSlide20.xml" ContentType="application/vnd.openxmlformats-officedocument.presentationml.notesSlide+xml"/>
  <Override PartName="/ppt/tags/tag14.xml" ContentType="application/vnd.openxmlformats-officedocument.presentationml.tags+xml"/>
  <Override PartName="/ppt/notesSlides/notesSlide21.xml" ContentType="application/vnd.openxmlformats-officedocument.presentationml.notesSlide+xml"/>
  <Override PartName="/ppt/tags/tag15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6.xml" ContentType="application/vnd.openxmlformats-officedocument.presentationml.tags+xml"/>
  <Override PartName="/ppt/notesSlides/notesSlide25.xml" ContentType="application/vnd.openxmlformats-officedocument.presentationml.notesSlide+xml"/>
  <Override PartName="/ppt/tags/tag17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18.xml" ContentType="application/vnd.openxmlformats-officedocument.presentationml.tags+xml"/>
  <Override PartName="/ppt/notesSlides/notesSlide28.xml" ContentType="application/vnd.openxmlformats-officedocument.presentationml.notesSlide+xml"/>
  <Override PartName="/ppt/tags/tag19.xml" ContentType="application/vnd.openxmlformats-officedocument.presentationml.tags+xml"/>
  <Override PartName="/ppt/notesSlides/notesSlide29.xml" ContentType="application/vnd.openxmlformats-officedocument.presentationml.notesSlide+xml"/>
  <Override PartName="/ppt/tags/tag20.xml" ContentType="application/vnd.openxmlformats-officedocument.presentationml.tags+xml"/>
  <Override PartName="/ppt/notesSlides/notesSlide30.xml" ContentType="application/vnd.openxmlformats-officedocument.presentationml.notesSlide+xml"/>
  <Override PartName="/ppt/tags/tag21.xml" ContentType="application/vnd.openxmlformats-officedocument.presentationml.tags+xml"/>
  <Override PartName="/ppt/notesSlides/notesSlide31.xml" ContentType="application/vnd.openxmlformats-officedocument.presentationml.notesSlide+xml"/>
  <Override PartName="/ppt/tags/tag22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23.xml" ContentType="application/vnd.openxmlformats-officedocument.presentationml.tags+xml"/>
  <Override PartName="/ppt/notesSlides/notesSlide35.xml" ContentType="application/vnd.openxmlformats-officedocument.presentationml.notesSlide+xml"/>
  <Override PartName="/ppt/tags/tag24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25.xml" ContentType="application/vnd.openxmlformats-officedocument.presentationml.tags+xml"/>
  <Override PartName="/ppt/notesSlides/notesSlide38.xml" ContentType="application/vnd.openxmlformats-officedocument.presentationml.notesSlide+xml"/>
  <Override PartName="/ppt/tags/tag26.xml" ContentType="application/vnd.openxmlformats-officedocument.presentationml.tags+xml"/>
  <Override PartName="/ppt/notesSlides/notesSlide39.xml" ContentType="application/vnd.openxmlformats-officedocument.presentationml.notesSlide+xml"/>
  <Override PartName="/ppt/tags/tag27.xml" ContentType="application/vnd.openxmlformats-officedocument.presentationml.tags+xml"/>
  <Override PartName="/ppt/notesSlides/notesSlide40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41.xml" ContentType="application/vnd.openxmlformats-officedocument.presentationml.notesSlide+xml"/>
  <Override PartName="/ppt/tags/tag33.xml" ContentType="application/vnd.openxmlformats-officedocument.presentationml.tags+xml"/>
  <Override PartName="/ppt/notesSlides/notesSlide42.xml" ContentType="application/vnd.openxmlformats-officedocument.presentationml.notesSlide+xml"/>
  <Override PartName="/ppt/tags/tag34.xml" ContentType="application/vnd.openxmlformats-officedocument.presentationml.tags+xml"/>
  <Override PartName="/ppt/notesSlides/notesSlide43.xml" ContentType="application/vnd.openxmlformats-officedocument.presentationml.notesSlide+xml"/>
  <Override PartName="/ppt/tags/tag35.xml" ContentType="application/vnd.openxmlformats-officedocument.presentationml.tags+xml"/>
  <Override PartName="/ppt/notesSlides/notesSlide44.xml" ContentType="application/vnd.openxmlformats-officedocument.presentationml.notesSlide+xml"/>
  <Override PartName="/ppt/tags/tag36.xml" ContentType="application/vnd.openxmlformats-officedocument.presentationml.tags+xml"/>
  <Override PartName="/ppt/notesSlides/notesSlide45.xml" ContentType="application/vnd.openxmlformats-officedocument.presentationml.notesSlide+xml"/>
  <Override PartName="/ppt/tags/tag37.xml" ContentType="application/vnd.openxmlformats-officedocument.presentationml.tags+xml"/>
  <Override PartName="/ppt/notesSlides/notesSlide46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47.xml" ContentType="application/vnd.openxmlformats-officedocument.presentationml.notesSlid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60" r:id="rId1"/>
  </p:sldMasterIdLst>
  <p:notesMasterIdLst>
    <p:notesMasterId r:id="rId114"/>
  </p:notesMasterIdLst>
  <p:sldIdLst>
    <p:sldId id="318" r:id="rId2"/>
    <p:sldId id="319" r:id="rId3"/>
    <p:sldId id="320" r:id="rId4"/>
    <p:sldId id="355" r:id="rId5"/>
    <p:sldId id="469" r:id="rId6"/>
    <p:sldId id="357" r:id="rId7"/>
    <p:sldId id="363" r:id="rId8"/>
    <p:sldId id="364" r:id="rId9"/>
    <p:sldId id="358" r:id="rId10"/>
    <p:sldId id="359" r:id="rId11"/>
    <p:sldId id="366" r:id="rId12"/>
    <p:sldId id="365" r:id="rId13"/>
    <p:sldId id="360" r:id="rId14"/>
    <p:sldId id="361" r:id="rId15"/>
    <p:sldId id="369" r:id="rId16"/>
    <p:sldId id="370" r:id="rId17"/>
    <p:sldId id="371" r:id="rId18"/>
    <p:sldId id="372" r:id="rId19"/>
    <p:sldId id="375" r:id="rId20"/>
    <p:sldId id="373" r:id="rId21"/>
    <p:sldId id="376" r:id="rId22"/>
    <p:sldId id="374" r:id="rId23"/>
    <p:sldId id="377" r:id="rId24"/>
    <p:sldId id="353" r:id="rId25"/>
    <p:sldId id="378" r:id="rId26"/>
    <p:sldId id="473" r:id="rId27"/>
    <p:sldId id="379" r:id="rId28"/>
    <p:sldId id="381" r:id="rId29"/>
    <p:sldId id="383" r:id="rId30"/>
    <p:sldId id="384" r:id="rId31"/>
    <p:sldId id="385" r:id="rId32"/>
    <p:sldId id="386" r:id="rId33"/>
    <p:sldId id="382" r:id="rId34"/>
    <p:sldId id="389" r:id="rId35"/>
    <p:sldId id="390" r:id="rId36"/>
    <p:sldId id="391" r:id="rId37"/>
    <p:sldId id="392" r:id="rId38"/>
    <p:sldId id="393" r:id="rId39"/>
    <p:sldId id="394" r:id="rId40"/>
    <p:sldId id="395" r:id="rId41"/>
    <p:sldId id="398" r:id="rId42"/>
    <p:sldId id="399" r:id="rId43"/>
    <p:sldId id="474" r:id="rId44"/>
    <p:sldId id="400" r:id="rId45"/>
    <p:sldId id="397" r:id="rId46"/>
    <p:sldId id="403" r:id="rId47"/>
    <p:sldId id="404" r:id="rId48"/>
    <p:sldId id="405" r:id="rId49"/>
    <p:sldId id="406" r:id="rId50"/>
    <p:sldId id="407" r:id="rId51"/>
    <p:sldId id="408" r:id="rId52"/>
    <p:sldId id="409" r:id="rId53"/>
    <p:sldId id="411" r:id="rId54"/>
    <p:sldId id="412" r:id="rId55"/>
    <p:sldId id="413" r:id="rId56"/>
    <p:sldId id="414" r:id="rId57"/>
    <p:sldId id="416" r:id="rId58"/>
    <p:sldId id="415" r:id="rId59"/>
    <p:sldId id="417" r:id="rId60"/>
    <p:sldId id="418" r:id="rId61"/>
    <p:sldId id="419" r:id="rId62"/>
    <p:sldId id="420" r:id="rId63"/>
    <p:sldId id="421" r:id="rId64"/>
    <p:sldId id="422" r:id="rId65"/>
    <p:sldId id="423" r:id="rId66"/>
    <p:sldId id="410" r:id="rId67"/>
    <p:sldId id="424" r:id="rId68"/>
    <p:sldId id="425" r:id="rId69"/>
    <p:sldId id="426" r:id="rId70"/>
    <p:sldId id="427" r:id="rId71"/>
    <p:sldId id="428" r:id="rId72"/>
    <p:sldId id="429" r:id="rId73"/>
    <p:sldId id="430" r:id="rId74"/>
    <p:sldId id="434" r:id="rId75"/>
    <p:sldId id="436" r:id="rId76"/>
    <p:sldId id="437" r:id="rId77"/>
    <p:sldId id="438" r:id="rId78"/>
    <p:sldId id="435" r:id="rId79"/>
    <p:sldId id="470" r:id="rId80"/>
    <p:sldId id="441" r:id="rId81"/>
    <p:sldId id="440" r:id="rId82"/>
    <p:sldId id="439" r:id="rId83"/>
    <p:sldId id="442" r:id="rId84"/>
    <p:sldId id="443" r:id="rId85"/>
    <p:sldId id="444" r:id="rId86"/>
    <p:sldId id="445" r:id="rId87"/>
    <p:sldId id="446" r:id="rId88"/>
    <p:sldId id="431" r:id="rId89"/>
    <p:sldId id="447" r:id="rId90"/>
    <p:sldId id="448" r:id="rId91"/>
    <p:sldId id="449" r:id="rId92"/>
    <p:sldId id="450" r:id="rId93"/>
    <p:sldId id="451" r:id="rId94"/>
    <p:sldId id="452" r:id="rId95"/>
    <p:sldId id="453" r:id="rId96"/>
    <p:sldId id="455" r:id="rId97"/>
    <p:sldId id="456" r:id="rId98"/>
    <p:sldId id="471" r:id="rId99"/>
    <p:sldId id="454" r:id="rId100"/>
    <p:sldId id="472" r:id="rId101"/>
    <p:sldId id="457" r:id="rId102"/>
    <p:sldId id="458" r:id="rId103"/>
    <p:sldId id="460" r:id="rId104"/>
    <p:sldId id="461" r:id="rId105"/>
    <p:sldId id="462" r:id="rId106"/>
    <p:sldId id="463" r:id="rId107"/>
    <p:sldId id="464" r:id="rId108"/>
    <p:sldId id="465" r:id="rId109"/>
    <p:sldId id="466" r:id="rId110"/>
    <p:sldId id="467" r:id="rId111"/>
    <p:sldId id="468" r:id="rId112"/>
    <p:sldId id="274" r:id="rId113"/>
  </p:sldIdLst>
  <p:sldSz cx="9144000" cy="6858000" type="screen4x3"/>
  <p:notesSz cx="10234613" cy="710406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nH" initials="W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001A"/>
    <a:srgbClr val="8D8D8D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13" autoAdjust="0"/>
    <p:restoredTop sz="87050" autoAdjust="0"/>
  </p:normalViewPr>
  <p:slideViewPr>
    <p:cSldViewPr snapToGrid="0">
      <p:cViewPr>
        <p:scale>
          <a:sx n="66" d="100"/>
          <a:sy n="66" d="100"/>
        </p:scale>
        <p:origin x="-1890" y="-72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120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notesMaster" Target="notesMasters/notesMaster1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999" cy="356437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246" y="0"/>
            <a:ext cx="4434999" cy="356437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B7D69CA2-8FDB-403C-969D-0D05B7E20A86}" type="datetimeFigureOut">
              <a:rPr lang="ko-KR" altLang="en-US" smtClean="0"/>
              <a:t>2015-05-12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517900" y="887413"/>
            <a:ext cx="3198813" cy="2398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462" y="3418830"/>
            <a:ext cx="8187690" cy="2797225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747628"/>
            <a:ext cx="4434999" cy="356436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246" y="6747628"/>
            <a:ext cx="4434999" cy="356436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3B500BF1-6201-408B-B204-D6D18DB33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775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00BF1-6201-408B-B204-D6D18DB339AA}" type="slidenum">
              <a:rPr lang="ko-KR" altLang="en-US" smtClean="0"/>
              <a:t>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48429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00BF1-6201-408B-B204-D6D18DB339A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1060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00BF1-6201-408B-B204-D6D18DB339A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509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00BF1-6201-408B-B204-D6D18DB339A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085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00BF1-6201-408B-B204-D6D18DB339A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1265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00BF1-6201-408B-B204-D6D18DB339A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6900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00BF1-6201-408B-B204-D6D18DB339A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1864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00BF1-6201-408B-B204-D6D18DB339A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30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00BF1-6201-408B-B204-D6D18DB339A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896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00BF1-6201-408B-B204-D6D18DB339A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1049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00BF1-6201-408B-B204-D6D18DB339A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936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00BF1-6201-408B-B204-D6D18DB339AA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62802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00BF1-6201-408B-B204-D6D18DB339A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8330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00BF1-6201-408B-B204-D6D18DB339A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731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00BF1-6201-408B-B204-D6D18DB339A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4207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00BF1-6201-408B-B204-D6D18DB339A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1864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00BF1-6201-408B-B204-D6D18DB339A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680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00BF1-6201-408B-B204-D6D18DB339A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680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00BF1-6201-408B-B204-D6D18DB339A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680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00BF1-6201-408B-B204-D6D18DB339A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680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00BF1-6201-408B-B204-D6D18DB339A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680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00BF1-6201-408B-B204-D6D18DB339A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68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00BF1-6201-408B-B204-D6D18DB339AA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01864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00BF1-6201-408B-B204-D6D18DB339A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680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00BF1-6201-408B-B204-D6D18DB339A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680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00BF1-6201-408B-B204-D6D18DB339A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680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00BF1-6201-408B-B204-D6D18DB339A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680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00BF1-6201-408B-B204-D6D18DB339AA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1864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00BF1-6201-408B-B204-D6D18DB339AA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0060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00BF1-6201-408B-B204-D6D18DB339AA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3081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00BF1-6201-408B-B204-D6D18DB339AA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8853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00BF1-6201-408B-B204-D6D18DB339AA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6075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00BF1-6201-408B-B204-D6D18DB339AA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59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00BF1-6201-408B-B204-D6D18DB339AA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01864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00BF1-6201-408B-B204-D6D18DB339AA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9395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00BF1-6201-408B-B204-D6D18DB339AA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3705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00BF1-6201-408B-B204-D6D18DB339AA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598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00BF1-6201-408B-B204-D6D18DB339AA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598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00BF1-6201-408B-B204-D6D18DB339AA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598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00BF1-6201-408B-B204-D6D18DB339AA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598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00BF1-6201-408B-B204-D6D18DB339AA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598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00BF1-6201-408B-B204-D6D18DB339AA}" type="slidenum">
              <a:rPr lang="ko-KR" altLang="en-US" smtClean="0"/>
              <a:t>92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01864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00BF1-6201-408B-B204-D6D18DB339AA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557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00BF1-6201-408B-B204-D6D18DB339A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590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00BF1-6201-408B-B204-D6D18DB339A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402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00BF1-6201-408B-B204-D6D18DB339A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549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00BF1-6201-408B-B204-D6D18DB339A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832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00BF1-6201-408B-B204-D6D18DB339A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939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제목 슬라이드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60040" y="2030985"/>
            <a:ext cx="7772400" cy="1470025"/>
          </a:xfrm>
        </p:spPr>
        <p:txBody>
          <a:bodyPr/>
          <a:lstStyle>
            <a:lvl1pPr algn="ctr">
              <a:defRPr b="1" baseline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YD윤고딕 550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DBEF4-AF3C-4655-BFA7-C6EC7F34F390}" type="datetime1">
              <a:rPr lang="ko-KR" altLang="en-US" smtClean="0"/>
              <a:t>2015-05-12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81330"/>
            <a:ext cx="2895600" cy="340147"/>
          </a:xfrm>
        </p:spPr>
        <p:txBody>
          <a:bodyPr/>
          <a:lstStyle>
            <a:lvl1pPr>
              <a:defRPr>
                <a:latin typeface="고려대학교B" pitchFamily="18" charset="-127"/>
                <a:ea typeface="고려대학교B" pitchFamily="18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Arial" pitchFamily="34" charset="0"/>
              </a:defRPr>
            </a:lvl1pPr>
          </a:lstStyle>
          <a:p>
            <a:fld id="{1EA7E43A-DBDB-4F2F-AB16-4B612B1A267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403648" y="4437112"/>
            <a:ext cx="6400800" cy="1057672"/>
          </a:xfrm>
        </p:spPr>
        <p:txBody>
          <a:bodyPr/>
          <a:lstStyle>
            <a:lvl1pPr marL="0" indent="0" algn="ctr">
              <a:buNone/>
              <a:defRPr sz="2100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YD윤고딕 540" pitchFamily="18" charset="-127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z="1800" dirty="0" smtClean="0"/>
              <a:t>부제목을 입력하세요</a:t>
            </a:r>
            <a:endParaRPr lang="ko-KR" altLang="en-US" sz="1800" dirty="0"/>
          </a:p>
        </p:txBody>
      </p:sp>
      <p:sp>
        <p:nvSpPr>
          <p:cNvPr id="7" name="직사각형 6"/>
          <p:cNvSpPr/>
          <p:nvPr/>
        </p:nvSpPr>
        <p:spPr>
          <a:xfrm>
            <a:off x="-80211" y="-104279"/>
            <a:ext cx="9304422" cy="1018679"/>
          </a:xfrm>
          <a:prstGeom prst="rect">
            <a:avLst/>
          </a:prstGeom>
          <a:solidFill>
            <a:srgbClr val="7C001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5" name="직사각형 14"/>
          <p:cNvSpPr/>
          <p:nvPr/>
        </p:nvSpPr>
        <p:spPr>
          <a:xfrm>
            <a:off x="-36512" y="5638800"/>
            <a:ext cx="9304422" cy="869794"/>
          </a:xfrm>
          <a:prstGeom prst="rect">
            <a:avLst/>
          </a:prstGeom>
          <a:solidFill>
            <a:srgbClr val="7C001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4" name="직사각형 13"/>
          <p:cNvSpPr/>
          <p:nvPr/>
        </p:nvSpPr>
        <p:spPr>
          <a:xfrm>
            <a:off x="-36512" y="6020875"/>
            <a:ext cx="9304422" cy="869794"/>
          </a:xfrm>
          <a:prstGeom prst="rect">
            <a:avLst/>
          </a:prstGeom>
          <a:solidFill>
            <a:srgbClr val="7C001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657571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D:\GraduateSchool\Lab\템플릿\basic_UI_file\basic\crimson2positive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873" y="376408"/>
            <a:ext cx="771100" cy="103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/>
          <a:lstStyle>
            <a:lvl1pPr algn="l">
              <a:defRPr b="1" baseline="0">
                <a:solidFill>
                  <a:srgbClr val="7C001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81851"/>
            <a:ext cx="8229600" cy="4525963"/>
          </a:xfrm>
        </p:spPr>
        <p:txBody>
          <a:bodyPr/>
          <a:lstStyle>
            <a:lvl1pPr>
              <a:defRPr sz="1800" b="1" baseline="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defRPr>
            </a:lvl1pPr>
            <a:lvl2pPr>
              <a:defRPr sz="1500" baseline="0">
                <a:solidFill>
                  <a:schemeClr val="tx1"/>
                </a:solidFill>
                <a:latin typeface="Arial" panose="020B0604020202020204" pitchFamily="34" charset="0"/>
                <a:ea typeface="YD윤고딕 530" panose="02020603020101020101" pitchFamily="18" charset="-127"/>
                <a:cs typeface="Arial" panose="020B0604020202020204" pitchFamily="34" charset="0"/>
              </a:defRPr>
            </a:lvl2pPr>
            <a:lvl3pPr>
              <a:defRPr sz="1200" baseline="0">
                <a:solidFill>
                  <a:schemeClr val="tx1"/>
                </a:solidFill>
                <a:latin typeface="Arial" panose="020B0604020202020204" pitchFamily="34" charset="0"/>
                <a:ea typeface="YD윤고딕 530" panose="02020603020101020101" pitchFamily="18" charset="-127"/>
                <a:cs typeface="Arial" panose="020B0604020202020204" pitchFamily="34" charset="0"/>
              </a:defRPr>
            </a:lvl3pPr>
            <a:lvl4pPr>
              <a:defRPr sz="1050" baseline="0">
                <a:solidFill>
                  <a:schemeClr val="tx1"/>
                </a:solidFill>
                <a:latin typeface="Arial" panose="020B0604020202020204" pitchFamily="34" charset="0"/>
                <a:ea typeface="YD윤고딕 530" panose="02020603020101020101" pitchFamily="18" charset="-127"/>
                <a:cs typeface="Arial" panose="020B0604020202020204" pitchFamily="34" charset="0"/>
              </a:defRPr>
            </a:lvl4pPr>
            <a:lvl5pPr>
              <a:defRPr sz="900" baseline="0">
                <a:solidFill>
                  <a:schemeClr val="tx1"/>
                </a:solidFill>
                <a:latin typeface="Arial" panose="020B0604020202020204" pitchFamily="34" charset="0"/>
                <a:ea typeface="YD윤고딕 530" panose="02020603020101020101" pitchFamily="18" charset="-127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229534"/>
            <a:ext cx="2133600" cy="365125"/>
          </a:xfrm>
        </p:spPr>
        <p:txBody>
          <a:bodyPr/>
          <a:lstStyle/>
          <a:p>
            <a:fld id="{97691FE0-DA8D-444F-8FD5-7D81C72A0A45}" type="datetime1">
              <a:rPr lang="ko-KR" altLang="en-US" smtClean="0"/>
              <a:t>2015-05-12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229534"/>
            <a:ext cx="28956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237314"/>
            <a:ext cx="2133600" cy="365125"/>
          </a:xfrm>
        </p:spPr>
        <p:txBody>
          <a:bodyPr/>
          <a:lstStyle/>
          <a:p>
            <a:fld id="{1EA7E43A-DBDB-4F2F-AB16-4B612B1A2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993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DE2D2-AFFA-46CF-8E82-59E2375E7566}" type="datetime1">
              <a:rPr lang="ko-KR" altLang="en-US" smtClean="0"/>
              <a:t>2015-05-12</a:t>
            </a:fld>
            <a:endParaRPr lang="ko-KR" altLang="en-US" dirty="0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7E43A-DBDB-4F2F-AB16-4B612B1A2678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3" descr="D:\GraduateSchool\Lab\템플릿\basic_UI_file\basic\crimson2positive.gif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873" y="376408"/>
            <a:ext cx="771100" cy="103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9144000" cy="161256"/>
          </a:xfrm>
          <a:prstGeom prst="rect">
            <a:avLst/>
          </a:prstGeom>
          <a:solidFill>
            <a:srgbClr val="7C00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11" name="날짜 개체 틀 1"/>
          <p:cNvSpPr txBox="1">
            <a:spLocks/>
          </p:cNvSpPr>
          <p:nvPr userDrawn="1"/>
        </p:nvSpPr>
        <p:spPr>
          <a:xfrm>
            <a:off x="457200" y="6356352"/>
            <a:ext cx="3628094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/>
              <a:t>Y.E. Shim, C.B. Shim</a:t>
            </a:r>
          </a:p>
        </p:txBody>
      </p:sp>
    </p:spTree>
    <p:extLst>
      <p:ext uri="{BB962C8B-B14F-4D97-AF65-F5344CB8AC3E}">
        <p14:creationId xmlns:p14="http://schemas.microsoft.com/office/powerpoint/2010/main" val="483895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85800" rtl="0" eaLnBrk="1" latinLnBrk="1" hangingPunct="1">
        <a:spcBef>
          <a:spcPct val="0"/>
        </a:spcBef>
        <a:buNone/>
        <a:defRPr sz="3000" kern="1200" baseline="0">
          <a:solidFill>
            <a:srgbClr val="7C001A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onsolas" panose="020B0609020204030204" pitchFamily="49" charset="0"/>
          <a:ea typeface="HY견고딕" panose="02030600000101010101" pitchFamily="18" charset="-127"/>
          <a:cs typeface="Consolas" panose="020B0609020204030204" pitchFamily="49" charset="0"/>
        </a:defRPr>
      </a:lvl1pPr>
    </p:titleStyle>
    <p:bodyStyle>
      <a:lvl1pPr marL="257175" indent="-257175" algn="l" defTabSz="685800" rtl="0" eaLnBrk="1" latinLnBrk="1" hangingPunct="1">
        <a:lnSpc>
          <a:spcPct val="114000"/>
        </a:lnSpc>
        <a:spcBef>
          <a:spcPct val="20000"/>
        </a:spcBef>
        <a:buClr>
          <a:srgbClr val="7C001A"/>
        </a:buClr>
        <a:buFont typeface="Wingdings" panose="05000000000000000000" pitchFamily="2" charset="2"/>
        <a:buChar char="§"/>
        <a:defRPr sz="2100" b="1" kern="1200" baseline="0">
          <a:solidFill>
            <a:schemeClr val="tx1"/>
          </a:solidFill>
          <a:latin typeface="Arial" panose="020B0604020202020204" pitchFamily="34" charset="0"/>
          <a:ea typeface="HY견고딕" panose="02030600000101010101" pitchFamily="18" charset="-127"/>
          <a:cs typeface="Arial" panose="020B0604020202020204" pitchFamily="34" charset="0"/>
        </a:defRPr>
      </a:lvl1pPr>
      <a:lvl2pPr marL="557213" indent="-214313" algn="l" defTabSz="685800" rtl="0" eaLnBrk="1" latinLnBrk="1" hangingPunct="1">
        <a:lnSpc>
          <a:spcPct val="114000"/>
        </a:lnSpc>
        <a:spcBef>
          <a:spcPct val="20000"/>
        </a:spcBef>
        <a:buClr>
          <a:srgbClr val="5B5A5F"/>
        </a:buClr>
        <a:buFont typeface="Wingdings" panose="05000000000000000000" pitchFamily="2" charset="2"/>
        <a:buChar char="§"/>
        <a:defRPr sz="1800" kern="1200" baseline="0">
          <a:solidFill>
            <a:schemeClr val="tx1"/>
          </a:solidFill>
          <a:latin typeface="Arial" panose="020B0604020202020204" pitchFamily="34" charset="0"/>
          <a:ea typeface="YD윤고딕 530" panose="02020603020101020101" pitchFamily="18" charset="-127"/>
          <a:cs typeface="Arial" panose="020B0604020202020204" pitchFamily="34" charset="0"/>
        </a:defRPr>
      </a:lvl2pPr>
      <a:lvl3pPr marL="857250" indent="-171450" algn="l" defTabSz="685800" rtl="0" eaLnBrk="1" latinLnBrk="1" hangingPunct="1">
        <a:lnSpc>
          <a:spcPct val="114000"/>
        </a:lnSpc>
        <a:spcBef>
          <a:spcPct val="20000"/>
        </a:spcBef>
        <a:buFont typeface="Arial" pitchFamily="34" charset="0"/>
        <a:buChar char="•"/>
        <a:defRPr sz="1500" kern="1200" baseline="0">
          <a:solidFill>
            <a:schemeClr val="tx1"/>
          </a:solidFill>
          <a:latin typeface="Arial" panose="020B0604020202020204" pitchFamily="34" charset="0"/>
          <a:ea typeface="YD윤고딕 530" panose="02020603020101020101" pitchFamily="18" charset="-127"/>
          <a:cs typeface="Arial" panose="020B0604020202020204" pitchFamily="34" charset="0"/>
        </a:defRPr>
      </a:lvl3pPr>
      <a:lvl4pPr marL="1200150" indent="-171450" algn="l" defTabSz="685800" rtl="0" eaLnBrk="1" latinLnBrk="1" hangingPunct="1">
        <a:lnSpc>
          <a:spcPct val="114000"/>
        </a:lnSpc>
        <a:spcBef>
          <a:spcPct val="20000"/>
        </a:spcBef>
        <a:buFont typeface="Arial" pitchFamily="34" charset="0"/>
        <a:buChar char="–"/>
        <a:defRPr sz="1350" kern="1200" baseline="0">
          <a:solidFill>
            <a:schemeClr val="tx1"/>
          </a:solidFill>
          <a:latin typeface="Arial" panose="020B0604020202020204" pitchFamily="34" charset="0"/>
          <a:ea typeface="YD윤고딕 530" panose="02020603020101020101" pitchFamily="18" charset="-127"/>
          <a:cs typeface="Arial" panose="020B0604020202020204" pitchFamily="34" charset="0"/>
        </a:defRPr>
      </a:lvl4pPr>
      <a:lvl5pPr marL="1543050" indent="-171450" algn="l" defTabSz="685800" rtl="0" eaLnBrk="1" latinLnBrk="1" hangingPunct="1">
        <a:lnSpc>
          <a:spcPct val="114000"/>
        </a:lnSpc>
        <a:spcBef>
          <a:spcPct val="20000"/>
        </a:spcBef>
        <a:buFont typeface="Arial" pitchFamily="34" charset="0"/>
        <a:buChar char="»"/>
        <a:defRPr sz="1350" kern="1200" baseline="0">
          <a:solidFill>
            <a:schemeClr val="tx1"/>
          </a:solidFill>
          <a:latin typeface="Arial" panose="020B0604020202020204" pitchFamily="34" charset="0"/>
          <a:ea typeface="YD윤고딕 530" panose="02020603020101020101" pitchFamily="18" charset="-127"/>
          <a:cs typeface="Arial" panose="020B0604020202020204" pitchFamily="34" charset="0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4" Type="http://schemas.openxmlformats.org/officeDocument/2006/relationships/image" Target="../media/image35.jpe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4" Type="http://schemas.openxmlformats.org/officeDocument/2006/relationships/image" Target="../media/image35.jpe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8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9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0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4" Type="http://schemas.openxmlformats.org/officeDocument/2006/relationships/image" Target="../media/image39.jpe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4" Type="http://schemas.openxmlformats.org/officeDocument/2006/relationships/image" Target="../media/image42.jpe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4" Type="http://schemas.openxmlformats.org/officeDocument/2006/relationships/image" Target="../media/image4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9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1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1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1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1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1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12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4" Type="http://schemas.openxmlformats.org/officeDocument/2006/relationships/image" Target="../media/image1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1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4" Type="http://schemas.openxmlformats.org/officeDocument/2006/relationships/image" Target="../media/image1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4" Type="http://schemas.openxmlformats.org/officeDocument/2006/relationships/image" Target="../media/image16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4" Type="http://schemas.openxmlformats.org/officeDocument/2006/relationships/image" Target="../media/image16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4" Type="http://schemas.openxmlformats.org/officeDocument/2006/relationships/image" Target="../media/image16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4" Type="http://schemas.openxmlformats.org/officeDocument/2006/relationships/image" Target="../media/image16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5" Type="http://schemas.openxmlformats.org/officeDocument/2006/relationships/image" Target="../media/image16.jpeg"/><Relationship Id="rId4" Type="http://schemas.openxmlformats.org/officeDocument/2006/relationships/image" Target="../media/image18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2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4" Type="http://schemas.openxmlformats.org/officeDocument/2006/relationships/image" Target="../media/image24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4" Type="http://schemas.openxmlformats.org/officeDocument/2006/relationships/image" Target="../media/image25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4" Type="http://schemas.openxmlformats.org/officeDocument/2006/relationships/image" Target="../media/image27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4" Type="http://schemas.openxmlformats.org/officeDocument/2006/relationships/image" Target="../media/image2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2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4" Type="http://schemas.openxmlformats.org/officeDocument/2006/relationships/image" Target="../media/image27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4" Type="http://schemas.openxmlformats.org/officeDocument/2006/relationships/image" Target="../media/image31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4" Type="http://schemas.openxmlformats.org/officeDocument/2006/relationships/image" Target="../media/image31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4" Type="http://schemas.openxmlformats.org/officeDocument/2006/relationships/image" Target="../media/image31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4" Type="http://schemas.openxmlformats.org/officeDocument/2006/relationships/image" Target="../media/image31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4" Type="http://schemas.openxmlformats.org/officeDocument/2006/relationships/image" Target="../media/image32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4" Type="http://schemas.openxmlformats.org/officeDocument/2006/relationships/image" Target="../media/image3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4" Type="http://schemas.openxmlformats.org/officeDocument/2006/relationships/image" Target="../media/image32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4" Type="http://schemas.openxmlformats.org/officeDocument/2006/relationships/image" Target="../media/image33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4" Type="http://schemas.openxmlformats.org/officeDocument/2006/relationships/image" Target="../media/image33.jpe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8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4" Type="http://schemas.openxmlformats.org/officeDocument/2006/relationships/image" Target="../media/image3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Indexing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Chapter 21</a:t>
            </a:r>
          </a:p>
        </p:txBody>
      </p:sp>
    </p:spTree>
    <p:extLst>
      <p:ext uri="{BB962C8B-B14F-4D97-AF65-F5344CB8AC3E}">
        <p14:creationId xmlns:p14="http://schemas.microsoft.com/office/powerpoint/2010/main" val="183529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The Index Interface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5" name="Picture 1" descr="fig_21_02.jp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253" y="1176335"/>
            <a:ext cx="5081673" cy="507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733800" y="2118945"/>
            <a:ext cx="4610100" cy="2286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88564" y="2154823"/>
            <a:ext cx="3247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To retrieve the STUDENT records</a:t>
            </a:r>
            <a:endParaRPr lang="ko-KR" altLang="en-US" sz="16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직선 화살표 연결선 7"/>
          <p:cNvCxnSpPr>
            <a:stCxn id="7" idx="3"/>
            <a:endCxn id="6" idx="1"/>
          </p:cNvCxnSpPr>
          <p:nvPr/>
        </p:nvCxnSpPr>
        <p:spPr>
          <a:xfrm flipV="1">
            <a:off x="3435735" y="2233245"/>
            <a:ext cx="298065" cy="9085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57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An Indexed Implementation of Select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99</a:t>
            </a:fld>
            <a:endParaRPr lang="ko-KR" altLang="en-US"/>
          </a:p>
        </p:txBody>
      </p:sp>
      <p:pic>
        <p:nvPicPr>
          <p:cNvPr id="5" name="Picture 1" descr="fig_21_25a.jp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34"/>
          <a:stretch/>
        </p:blipFill>
        <p:spPr bwMode="auto">
          <a:xfrm>
            <a:off x="202849" y="1550419"/>
            <a:ext cx="4258310" cy="3526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" descr="fig_21_25a.jpg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72"/>
          <a:stretch/>
        </p:blipFill>
        <p:spPr bwMode="auto">
          <a:xfrm>
            <a:off x="4456195" y="3117280"/>
            <a:ext cx="4527831" cy="2812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027113" y="2310845"/>
            <a:ext cx="409306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Moves to the next index record having the specified search constant.</a:t>
            </a:r>
            <a:endParaRPr lang="en-US" altLang="ko-KR" sz="16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직선 화살표 연결선 7"/>
          <p:cNvCxnSpPr>
            <a:stCxn id="9" idx="3"/>
            <a:endCxn id="7" idx="1"/>
          </p:cNvCxnSpPr>
          <p:nvPr/>
        </p:nvCxnSpPr>
        <p:spPr>
          <a:xfrm flipV="1">
            <a:off x="2877401" y="2603233"/>
            <a:ext cx="1149712" cy="1931052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510530" y="3949493"/>
            <a:ext cx="2366871" cy="116958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83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An Indexed Implementation of Select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100</a:t>
            </a:fld>
            <a:endParaRPr lang="ko-KR" altLang="en-US"/>
          </a:p>
        </p:txBody>
      </p:sp>
      <p:pic>
        <p:nvPicPr>
          <p:cNvPr id="5" name="Picture 1" descr="fig_21_25a.jp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34"/>
          <a:stretch/>
        </p:blipFill>
        <p:spPr bwMode="auto">
          <a:xfrm>
            <a:off x="202849" y="1550419"/>
            <a:ext cx="4258310" cy="3526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" descr="fig_21_25a.jpg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72"/>
          <a:stretch/>
        </p:blipFill>
        <p:spPr bwMode="auto">
          <a:xfrm>
            <a:off x="4456195" y="3117280"/>
            <a:ext cx="4527831" cy="2812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945327" y="2681494"/>
            <a:ext cx="322885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Pertain to the current data record</a:t>
            </a:r>
            <a:endParaRPr lang="en-US" altLang="ko-KR" sz="16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직선 화살표 연결선 7"/>
          <p:cNvCxnSpPr>
            <a:stCxn id="9" idx="0"/>
            <a:endCxn id="7" idx="2"/>
          </p:cNvCxnSpPr>
          <p:nvPr/>
        </p:nvCxnSpPr>
        <p:spPr>
          <a:xfrm flipV="1">
            <a:off x="6365120" y="3020048"/>
            <a:ext cx="194635" cy="932547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750022" y="3952595"/>
            <a:ext cx="3230196" cy="170006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75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An Indexed Implementation of Join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pPr lvl="4"/>
            <a:endParaRPr lang="en-US" altLang="ko-KR" dirty="0"/>
          </a:p>
          <a:p>
            <a:r>
              <a:rPr lang="en-US" altLang="ko-KR" dirty="0" smtClean="0"/>
              <a:t>The index join implementation holds the following conditions:</a:t>
            </a:r>
          </a:p>
          <a:p>
            <a:pPr lvl="1"/>
            <a:r>
              <a:rPr lang="en-US" altLang="ko-KR" dirty="0" smtClean="0"/>
              <a:t>The underlying table T2 must be stored.</a:t>
            </a:r>
          </a:p>
          <a:p>
            <a:pPr lvl="1"/>
            <a:r>
              <a:rPr lang="en-US" altLang="ko-KR" dirty="0" smtClean="0"/>
              <a:t>The predicate p must be of the form “A=B”.</a:t>
            </a:r>
          </a:p>
          <a:p>
            <a:pPr lvl="1"/>
            <a:r>
              <a:rPr lang="en-US" altLang="ko-KR" dirty="0" smtClean="0"/>
              <a:t>Table T2 has an index on B.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101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8945" y="166709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Lucida Console" pitchFamily="49" charset="0"/>
              </a:rPr>
              <a:t>Join(T1, T2, p)</a:t>
            </a:r>
            <a:endParaRPr lang="ko-KR" altLang="en-US" dirty="0">
              <a:latin typeface="Lucida Console" pitchFamily="49" charset="0"/>
            </a:endParaRPr>
          </a:p>
        </p:txBody>
      </p:sp>
      <p:pic>
        <p:nvPicPr>
          <p:cNvPr id="6" name="Picture 1" descr="fig_21_26a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170" y="3450220"/>
            <a:ext cx="5074135" cy="2977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72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An Indexed Implementation of Join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102</a:t>
            </a:fld>
            <a:endParaRPr lang="ko-KR" altLang="en-US"/>
          </a:p>
        </p:txBody>
      </p:sp>
      <p:pic>
        <p:nvPicPr>
          <p:cNvPr id="8" name="Picture 1" descr="fig_21_26b.jp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814" y="1508845"/>
            <a:ext cx="4767167" cy="4803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22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An Indexed Implementation of Join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103</a:t>
            </a:fld>
            <a:endParaRPr lang="ko-KR" altLang="en-US"/>
          </a:p>
        </p:txBody>
      </p:sp>
      <p:pic>
        <p:nvPicPr>
          <p:cNvPr id="6" name="Picture 1" descr="fig_21_27a.jp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656" y="2305741"/>
            <a:ext cx="6173414" cy="2626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640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An Indexed Implementation of Join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104</a:t>
            </a:fld>
            <a:endParaRPr lang="ko-KR" altLang="en-US"/>
          </a:p>
        </p:txBody>
      </p:sp>
      <p:pic>
        <p:nvPicPr>
          <p:cNvPr id="7" name="Picture 1" descr="fig_21_27b.jp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24"/>
          <a:stretch/>
        </p:blipFill>
        <p:spPr bwMode="auto">
          <a:xfrm>
            <a:off x="101951" y="1508851"/>
            <a:ext cx="4497755" cy="3175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" descr="fig_21_27b.jpg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77" b="-1"/>
          <a:stretch/>
        </p:blipFill>
        <p:spPr bwMode="auto">
          <a:xfrm>
            <a:off x="4588160" y="2646224"/>
            <a:ext cx="4486571" cy="350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081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An Indexed Implementation of Join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105</a:t>
            </a:fld>
            <a:endParaRPr lang="ko-KR" altLang="en-US"/>
          </a:p>
        </p:txBody>
      </p:sp>
      <p:pic>
        <p:nvPicPr>
          <p:cNvPr id="9" name="Picture 1" descr="fig_21_27c.jp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364" y="2154171"/>
            <a:ext cx="6063497" cy="3179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06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Index Update Planning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Query planner must ensure that there is a corresponding change to each of its index records.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106</a:t>
            </a:fld>
            <a:endParaRPr lang="ko-KR" altLang="en-US"/>
          </a:p>
        </p:txBody>
      </p:sp>
      <p:pic>
        <p:nvPicPr>
          <p:cNvPr id="5" name="Picture 1" descr="fig_21_28a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611" y="2488835"/>
            <a:ext cx="6134100" cy="3571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53483" y="2239802"/>
            <a:ext cx="508459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Retrieves the index information of the mentioned table</a:t>
            </a:r>
            <a:endParaRPr lang="en-US" altLang="ko-KR" sz="16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직선 화살표 연결선 6"/>
          <p:cNvCxnSpPr>
            <a:stCxn id="8" idx="0"/>
            <a:endCxn id="6" idx="2"/>
          </p:cNvCxnSpPr>
          <p:nvPr/>
        </p:nvCxnSpPr>
        <p:spPr>
          <a:xfrm flipV="1">
            <a:off x="4411629" y="2578356"/>
            <a:ext cx="2084152" cy="452159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1868276" y="3030515"/>
            <a:ext cx="5086705" cy="256529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41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Index Update Planning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107</a:t>
            </a:fld>
            <a:endParaRPr lang="ko-KR" altLang="en-US"/>
          </a:p>
        </p:txBody>
      </p:sp>
      <p:pic>
        <p:nvPicPr>
          <p:cNvPr id="6" name="Picture 1" descr="fig_21_28b.jp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330"/>
          <a:stretch/>
        </p:blipFill>
        <p:spPr bwMode="auto">
          <a:xfrm>
            <a:off x="132510" y="1439577"/>
            <a:ext cx="4281167" cy="3367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" descr="fig_21_28b.jpg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63"/>
          <a:stretch/>
        </p:blipFill>
        <p:spPr bwMode="auto">
          <a:xfrm>
            <a:off x="4399822" y="2701648"/>
            <a:ext cx="4602859" cy="3366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0999" y="5155717"/>
            <a:ext cx="4141517" cy="39940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Constructs a scan of records to be deleted</a:t>
            </a:r>
            <a:endParaRPr lang="en-US" altLang="ko-KR" sz="16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직선 화살표 연결선 8"/>
          <p:cNvCxnSpPr>
            <a:stCxn id="10" idx="2"/>
            <a:endCxn id="8" idx="0"/>
          </p:cNvCxnSpPr>
          <p:nvPr/>
        </p:nvCxnSpPr>
        <p:spPr>
          <a:xfrm>
            <a:off x="2181048" y="4059382"/>
            <a:ext cx="710" cy="1096335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68967" y="3689359"/>
            <a:ext cx="3424161" cy="37002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42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Index Update Planning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108</a:t>
            </a:fld>
            <a:endParaRPr lang="ko-KR" altLang="en-US"/>
          </a:p>
        </p:txBody>
      </p:sp>
      <p:pic>
        <p:nvPicPr>
          <p:cNvPr id="6" name="Picture 1" descr="fig_21_28b.jp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330"/>
          <a:stretch/>
        </p:blipFill>
        <p:spPr bwMode="auto">
          <a:xfrm>
            <a:off x="132510" y="1439577"/>
            <a:ext cx="4281167" cy="3367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" descr="fig_21_28b.jpg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63"/>
          <a:stretch/>
        </p:blipFill>
        <p:spPr bwMode="auto">
          <a:xfrm>
            <a:off x="4399822" y="2701648"/>
            <a:ext cx="4602859" cy="3366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63498" y="5320204"/>
            <a:ext cx="429164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 pitchFamily="34" charset="0"/>
                <a:cs typeface="Arial" pitchFamily="34" charset="0"/>
              </a:rPr>
              <a:t>Constructs the scan of records to be modified</a:t>
            </a:r>
          </a:p>
          <a:p>
            <a:r>
              <a:rPr lang="en-US" altLang="ko-KR" sz="1400" dirty="0" smtClean="0">
                <a:latin typeface="Arial" pitchFamily="34" charset="0"/>
                <a:cs typeface="Arial" pitchFamily="34" charset="0"/>
              </a:rPr>
              <a:t>It deletes the old index record and inserts a new one.</a:t>
            </a:r>
            <a:endParaRPr lang="en-US" altLang="ko-KR" sz="14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직선 화살표 연결선 8"/>
          <p:cNvCxnSpPr>
            <a:stCxn id="10" idx="1"/>
            <a:endCxn id="8" idx="3"/>
          </p:cNvCxnSpPr>
          <p:nvPr/>
        </p:nvCxnSpPr>
        <p:spPr>
          <a:xfrm flipH="1" flipV="1">
            <a:off x="4455144" y="5581814"/>
            <a:ext cx="225635" cy="65995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680779" y="5462797"/>
            <a:ext cx="3424161" cy="37002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49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The Index Interface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5" name="Picture 1" descr="fig_21_02.jp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253" y="1176335"/>
            <a:ext cx="5081673" cy="507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733800" y="3086099"/>
            <a:ext cx="3263900" cy="3724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7964" y="3120023"/>
            <a:ext cx="26869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Open the index on </a:t>
            </a:r>
            <a:r>
              <a:rPr lang="en-US" altLang="ko-KR" sz="1600" i="1" dirty="0" smtClean="0">
                <a:latin typeface="Arial" pitchFamily="34" charset="0"/>
                <a:cs typeface="Arial" pitchFamily="34" charset="0"/>
              </a:rPr>
              <a:t>‘</a:t>
            </a:r>
            <a:r>
              <a:rPr lang="en-US" altLang="ko-KR" sz="1600" i="1" dirty="0" err="1" smtClean="0">
                <a:latin typeface="Arial" pitchFamily="34" charset="0"/>
                <a:cs typeface="Arial" pitchFamily="34" charset="0"/>
              </a:rPr>
              <a:t>MajorId</a:t>
            </a:r>
            <a:r>
              <a:rPr lang="en-US" altLang="ko-KR" sz="1600" i="1" dirty="0" smtClean="0">
                <a:latin typeface="Arial" pitchFamily="34" charset="0"/>
                <a:cs typeface="Arial" pitchFamily="34" charset="0"/>
              </a:rPr>
              <a:t>’</a:t>
            </a:r>
            <a:endParaRPr lang="ko-KR" altLang="en-US" sz="1600" i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직선 화살표 연결선 7"/>
          <p:cNvCxnSpPr>
            <a:stCxn id="7" idx="3"/>
            <a:endCxn id="6" idx="1"/>
          </p:cNvCxnSpPr>
          <p:nvPr/>
        </p:nvCxnSpPr>
        <p:spPr>
          <a:xfrm flipV="1">
            <a:off x="3154918" y="3272338"/>
            <a:ext cx="578882" cy="16962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136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Index Update Planning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109</a:t>
            </a:fld>
            <a:endParaRPr lang="ko-KR" altLang="en-US"/>
          </a:p>
        </p:txBody>
      </p:sp>
      <p:pic>
        <p:nvPicPr>
          <p:cNvPr id="11" name="Picture 1" descr="fig_21_28c.jp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851"/>
          <a:stretch/>
        </p:blipFill>
        <p:spPr bwMode="auto">
          <a:xfrm>
            <a:off x="2051426" y="1310121"/>
            <a:ext cx="5035174" cy="4859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657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Index Update Planning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110</a:t>
            </a:fld>
            <a:endParaRPr lang="ko-KR" altLang="en-US"/>
          </a:p>
        </p:txBody>
      </p:sp>
      <p:pic>
        <p:nvPicPr>
          <p:cNvPr id="6" name="Picture 1" descr="fig_21_28c.jp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78"/>
          <a:stretch/>
        </p:blipFill>
        <p:spPr bwMode="auto">
          <a:xfrm>
            <a:off x="1991233" y="1682577"/>
            <a:ext cx="5216957" cy="2543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" descr="fig_21_28d.jp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765" y="3891238"/>
            <a:ext cx="5215320" cy="1735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54226" y="5739135"/>
            <a:ext cx="502749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 pitchFamily="34" charset="0"/>
                <a:cs typeface="Arial" pitchFamily="34" charset="0"/>
              </a:rPr>
              <a:t>same as in the basic planner</a:t>
            </a:r>
            <a:endParaRPr lang="en-US" altLang="ko-KR" sz="14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직선 화살표 연결선 8"/>
          <p:cNvCxnSpPr>
            <a:stCxn id="10" idx="2"/>
            <a:endCxn id="8" idx="0"/>
          </p:cNvCxnSpPr>
          <p:nvPr/>
        </p:nvCxnSpPr>
        <p:spPr>
          <a:xfrm>
            <a:off x="4647829" y="5069304"/>
            <a:ext cx="520143" cy="669831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309321" y="1719227"/>
            <a:ext cx="4677016" cy="33500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4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Q n A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90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The Index Interface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5" name="Picture 1" descr="fig_21_02.jp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253" y="1176335"/>
            <a:ext cx="5081673" cy="507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4211" y="4303345"/>
            <a:ext cx="3687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Position the scan at the desired record</a:t>
            </a:r>
            <a:endParaRPr lang="ko-KR" altLang="en-US" sz="16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직선 화살표 연결선 7"/>
          <p:cNvCxnSpPr>
            <a:stCxn id="7" idx="3"/>
            <a:endCxn id="9" idx="1"/>
          </p:cNvCxnSpPr>
          <p:nvPr/>
        </p:nvCxnSpPr>
        <p:spPr>
          <a:xfrm>
            <a:off x="3711439" y="4472622"/>
            <a:ext cx="289061" cy="23178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000500" y="4381500"/>
            <a:ext cx="2590800" cy="2286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70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The Index Interface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5" name="Picture 1" descr="fig_21_03a.jp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1179"/>
          <a:stretch/>
        </p:blipFill>
        <p:spPr bwMode="auto">
          <a:xfrm>
            <a:off x="3530590" y="1172708"/>
            <a:ext cx="5079078" cy="5202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632200" y="4079585"/>
            <a:ext cx="3416300" cy="81972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607" y="3648082"/>
            <a:ext cx="34077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Insert a new record into STUDENT </a:t>
            </a:r>
            <a:endParaRPr lang="ko-KR" altLang="en-US" sz="1600" i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직선 화살표 연결선 7"/>
          <p:cNvCxnSpPr>
            <a:stCxn id="7" idx="3"/>
            <a:endCxn id="6" idx="1"/>
          </p:cNvCxnSpPr>
          <p:nvPr/>
        </p:nvCxnSpPr>
        <p:spPr>
          <a:xfrm>
            <a:off x="3476399" y="3817359"/>
            <a:ext cx="155801" cy="67209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670300" y="5374985"/>
            <a:ext cx="4330700" cy="81972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6200" y="5492461"/>
            <a:ext cx="2853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Insert a corresponding record</a:t>
            </a:r>
          </a:p>
          <a:p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in each index for STUDENT</a:t>
            </a:r>
            <a:endParaRPr lang="ko-KR" altLang="en-US" sz="1600" i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직선 화살표 연결선 10"/>
          <p:cNvCxnSpPr>
            <a:stCxn id="10" idx="3"/>
            <a:endCxn id="9" idx="1"/>
          </p:cNvCxnSpPr>
          <p:nvPr/>
        </p:nvCxnSpPr>
        <p:spPr>
          <a:xfrm>
            <a:off x="2929866" y="5784849"/>
            <a:ext cx="740434" cy="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2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The Index Interface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5" name="Picture 1" descr="fig_21_03a.jp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85" b="4645"/>
          <a:stretch/>
        </p:blipFill>
        <p:spPr bwMode="auto">
          <a:xfrm>
            <a:off x="3477563" y="1803400"/>
            <a:ext cx="5040000" cy="2045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" descr="fig_21_03b.jp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129" y="3775737"/>
            <a:ext cx="5040000" cy="182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064000" y="2644485"/>
            <a:ext cx="4114800" cy="113125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1718" y="2713379"/>
            <a:ext cx="3468258" cy="39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Delete the index records having </a:t>
            </a:r>
            <a:r>
              <a:rPr lang="en-US" altLang="ko-KR" sz="1600" i="1" dirty="0" smtClean="0">
                <a:latin typeface="Arial" pitchFamily="34" charset="0"/>
                <a:cs typeface="Arial" pitchFamily="34" charset="0"/>
              </a:rPr>
              <a:t>‘Joe’</a:t>
            </a:r>
            <a:endParaRPr lang="ko-KR" altLang="en-US" sz="1600" i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직선 화살표 연결선 8"/>
          <p:cNvCxnSpPr>
            <a:stCxn id="8" idx="3"/>
            <a:endCxn id="7" idx="1"/>
          </p:cNvCxnSpPr>
          <p:nvPr/>
        </p:nvCxnSpPr>
        <p:spPr>
          <a:xfrm>
            <a:off x="3579976" y="2913084"/>
            <a:ext cx="484024" cy="297027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058738" y="3876385"/>
            <a:ext cx="1808662" cy="2130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7254" y="3521917"/>
            <a:ext cx="3851277" cy="39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Delete the records for ‘Joe’ in STUDENT</a:t>
            </a:r>
            <a:endParaRPr lang="ko-KR" altLang="en-US" sz="1600" i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" name="직선 화살표 연결선 11"/>
          <p:cNvCxnSpPr>
            <a:stCxn id="11" idx="3"/>
            <a:endCxn id="10" idx="1"/>
          </p:cNvCxnSpPr>
          <p:nvPr/>
        </p:nvCxnSpPr>
        <p:spPr>
          <a:xfrm>
            <a:off x="3878531" y="3721622"/>
            <a:ext cx="180207" cy="261271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9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81851"/>
            <a:ext cx="8229600" cy="4909618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The Index Interface</a:t>
            </a:r>
          </a:p>
          <a:p>
            <a:pPr lvl="2"/>
            <a:endParaRPr lang="en-US" altLang="ko-K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dirty="0" smtClean="0"/>
              <a:t>Static Hash Indexes</a:t>
            </a:r>
          </a:p>
          <a:p>
            <a:pPr lvl="1"/>
            <a:r>
              <a:rPr lang="en-US" altLang="ko-KR" dirty="0" smtClean="0"/>
              <a:t>Static Hashing, Implementing Static Hashing </a:t>
            </a:r>
          </a:p>
          <a:p>
            <a:pPr lvl="2"/>
            <a:endParaRPr lang="en-US" altLang="ko-K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Extendable Hash Indexes</a:t>
            </a:r>
          </a:p>
          <a:p>
            <a:pPr lvl="2"/>
            <a:endParaRPr lang="en-US" altLang="ko-K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B-Tree Indexes</a:t>
            </a:r>
          </a:p>
          <a:p>
            <a:pPr lvl="2"/>
            <a:endParaRPr lang="en-US" altLang="ko-K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Index-Aware Operator Implementations</a:t>
            </a:r>
          </a:p>
          <a:p>
            <a:pPr lvl="2"/>
            <a:endParaRPr lang="en-US" altLang="ko-K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Index Update Planning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78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Static Hashing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 static hash index stores index records in buckets.</a:t>
            </a:r>
          </a:p>
          <a:p>
            <a:pPr lvl="1"/>
            <a:r>
              <a:rPr lang="en-US" altLang="ko-KR" dirty="0" smtClean="0"/>
              <a:t>Use a fixed number N of buckets</a:t>
            </a:r>
          </a:p>
          <a:p>
            <a:r>
              <a:rPr lang="en-US" altLang="ko-KR" dirty="0" smtClean="0"/>
              <a:t>Records having the same hash value are stored in the same bucket.</a:t>
            </a:r>
          </a:p>
          <a:p>
            <a:pPr lvl="1"/>
            <a:r>
              <a:rPr lang="en-US" altLang="ko-KR" dirty="0" smtClean="0"/>
              <a:t>Use a hash function, which maps values to buckets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The intent of hash index is to distribute the records equally among the buckets.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A static hash index works as follows:</a:t>
            </a:r>
          </a:p>
          <a:p>
            <a:pPr lvl="1"/>
            <a:r>
              <a:rPr lang="en-US" altLang="ko-KR" dirty="0" smtClean="0"/>
              <a:t>Put it into the bucket obtained by hashing the search key (to store an index record)</a:t>
            </a:r>
          </a:p>
          <a:p>
            <a:pPr lvl="1"/>
            <a:r>
              <a:rPr lang="en-US" altLang="ko-KR" dirty="0" smtClean="0"/>
              <a:t>Hash the search key and examine that bucket (to find an index record)</a:t>
            </a:r>
          </a:p>
          <a:p>
            <a:pPr lvl="1"/>
            <a:r>
              <a:rPr lang="en-US" altLang="ko-KR" dirty="0" smtClean="0"/>
              <a:t>Find it, and delete it from the bucket (to delete an index record)</a:t>
            </a:r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85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Static Hashing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The search cost of a hash index is related to how many buckets it has.</a:t>
            </a:r>
          </a:p>
          <a:p>
            <a:pPr lvl="1"/>
            <a:r>
              <a:rPr lang="en-US" altLang="ko-KR" dirty="0" smtClean="0"/>
              <a:t>Ex) B blocks, N buckets</a:t>
            </a:r>
            <a:br>
              <a:rPr lang="en-US" altLang="ko-KR" dirty="0" smtClean="0"/>
            </a:br>
            <a:r>
              <a:rPr lang="en-US" altLang="ko-KR" dirty="0" smtClean="0"/>
              <a:t>	    Each bucket has B/N blocks long, and B/N block accesses.</a:t>
            </a:r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For example, consider  that an index has N=3 and 3 index records fit into a block.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16</a:t>
            </a:fld>
            <a:endParaRPr lang="ko-KR" altLang="en-US" dirty="0"/>
          </a:p>
        </p:txBody>
      </p:sp>
      <p:pic>
        <p:nvPicPr>
          <p:cNvPr id="5" name="Picture 1" descr="fig_21_04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96" y="3707613"/>
            <a:ext cx="7407275" cy="245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576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Static Hashing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81851"/>
            <a:ext cx="8229600" cy="4995149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Find the </a:t>
            </a:r>
            <a:r>
              <a:rPr lang="en-US" altLang="ko-KR" dirty="0" err="1" smtClean="0"/>
              <a:t>datarid</a:t>
            </a:r>
            <a:r>
              <a:rPr lang="en-US" altLang="ko-KR" dirty="0" smtClean="0"/>
              <a:t> of all students named “sue”</a:t>
            </a:r>
          </a:p>
          <a:p>
            <a:pPr lvl="1"/>
            <a:r>
              <a:rPr lang="en-US" altLang="ko-KR" dirty="0" smtClean="0"/>
              <a:t>Hash the string “sue” to get bucket 1</a:t>
            </a:r>
          </a:p>
          <a:p>
            <a:pPr lvl="1"/>
            <a:r>
              <a:rPr lang="en-US" altLang="ko-KR" dirty="0" smtClean="0"/>
              <a:t>Require 2 block accesses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17</a:t>
            </a:fld>
            <a:endParaRPr lang="ko-KR" altLang="en-US" dirty="0"/>
          </a:p>
        </p:txBody>
      </p:sp>
      <p:pic>
        <p:nvPicPr>
          <p:cNvPr id="7" name="Picture 1" descr="fig_21_04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95" y="3707612"/>
            <a:ext cx="7407275" cy="245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4071435" y="4475383"/>
            <a:ext cx="703762" cy="2990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95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Implementing Static Hashing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5" name="Picture 1" descr="fig_21_05a.jp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200" y="1115381"/>
            <a:ext cx="3831352" cy="5564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372100" y="3517899"/>
            <a:ext cx="2184400" cy="2110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00691" y="3207914"/>
            <a:ext cx="4406795" cy="142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</a:pP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Name of a separate table is the catenation of the index name and the bucket number.</a:t>
            </a:r>
          </a:p>
          <a:p>
            <a:pPr>
              <a:spcBef>
                <a:spcPts val="400"/>
              </a:spcBef>
            </a:pPr>
            <a:endParaRPr lang="en-US" altLang="ko-KR" sz="1600" dirty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400"/>
              </a:spcBef>
            </a:pP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ex) the table for bucket #35 of index SID_INDEX is named “SID_INDEX35“.</a:t>
            </a:r>
          </a:p>
        </p:txBody>
      </p:sp>
      <p:cxnSp>
        <p:nvCxnSpPr>
          <p:cNvPr id="8" name="직선 화살표 연결선 7"/>
          <p:cNvCxnSpPr>
            <a:stCxn id="7" idx="3"/>
            <a:endCxn id="6" idx="1"/>
          </p:cNvCxnSpPr>
          <p:nvPr/>
        </p:nvCxnSpPr>
        <p:spPr>
          <a:xfrm flipV="1">
            <a:off x="4807486" y="3623413"/>
            <a:ext cx="564614" cy="297517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20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Three common ways to implement an index</a:t>
            </a:r>
          </a:p>
          <a:p>
            <a:pPr lvl="1"/>
            <a:r>
              <a:rPr lang="en-US" altLang="ko-KR" b="1" i="1" dirty="0" smtClean="0"/>
              <a:t>Static Hashing</a:t>
            </a:r>
          </a:p>
          <a:p>
            <a:pPr lvl="4"/>
            <a:endParaRPr lang="en-US" altLang="ko-KR" b="1" i="1" dirty="0" smtClean="0"/>
          </a:p>
          <a:p>
            <a:pPr lvl="1"/>
            <a:r>
              <a:rPr lang="en-US" altLang="ko-KR" b="1" i="1" dirty="0" smtClean="0"/>
              <a:t>Extendable Hashing</a:t>
            </a:r>
          </a:p>
          <a:p>
            <a:pPr lvl="3"/>
            <a:endParaRPr lang="en-US" altLang="ko-KR" b="1" i="1" dirty="0" smtClean="0"/>
          </a:p>
          <a:p>
            <a:pPr lvl="1"/>
            <a:r>
              <a:rPr lang="en-US" altLang="ko-KR" b="1" i="1" dirty="0" smtClean="0"/>
              <a:t>B-trees</a:t>
            </a:r>
          </a:p>
          <a:p>
            <a:endParaRPr lang="en-US" altLang="ko-KR" b="1" i="1" dirty="0" smtClean="0"/>
          </a:p>
          <a:p>
            <a:r>
              <a:rPr lang="en-US" altLang="ko-KR" dirty="0" smtClean="0"/>
              <a:t>Implementations of the relational algebra operations</a:t>
            </a:r>
          </a:p>
          <a:p>
            <a:pPr lvl="1"/>
            <a:r>
              <a:rPr lang="en-US" altLang="ko-KR" b="1" i="1" dirty="0" smtClean="0"/>
              <a:t>Select</a:t>
            </a:r>
          </a:p>
          <a:p>
            <a:pPr lvl="3"/>
            <a:endParaRPr lang="en-US" altLang="ko-KR" b="1" i="1" dirty="0"/>
          </a:p>
          <a:p>
            <a:pPr lvl="1"/>
            <a:r>
              <a:rPr lang="en-US" altLang="ko-KR" b="1" i="1" dirty="0" smtClean="0"/>
              <a:t>Join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914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Implementing Static Hashing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5" name="Picture 1" descr="fig_21_05a.jp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200" y="1115381"/>
            <a:ext cx="3831352" cy="5564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166268" y="3045976"/>
            <a:ext cx="2898231" cy="9369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73599" y="3505701"/>
            <a:ext cx="4394460" cy="670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Hashes the search key</a:t>
            </a:r>
          </a:p>
          <a:p>
            <a:pPr marL="285750" indent="-285750">
              <a:buFontTx/>
              <a:buChar char="-"/>
            </a:pPr>
            <a:endParaRPr lang="en-US" altLang="ko-KR" sz="400" i="1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Opens a table scan for  the resulting bucket</a:t>
            </a:r>
          </a:p>
        </p:txBody>
      </p:sp>
      <p:cxnSp>
        <p:nvCxnSpPr>
          <p:cNvPr id="8" name="직선 화살표 연결선 7"/>
          <p:cNvCxnSpPr>
            <a:stCxn id="7" idx="3"/>
            <a:endCxn id="6" idx="1"/>
          </p:cNvCxnSpPr>
          <p:nvPr/>
        </p:nvCxnSpPr>
        <p:spPr>
          <a:xfrm flipV="1">
            <a:off x="4768059" y="3514434"/>
            <a:ext cx="398209" cy="326561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09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Implementing Static Hashing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5" name="Picture 1" descr="fig_21_05a.jp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200" y="1115381"/>
            <a:ext cx="3831352" cy="5564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166019" y="4136284"/>
            <a:ext cx="3149600" cy="76591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56988" y="2257899"/>
            <a:ext cx="4574141" cy="1241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400"/>
              </a:spcBef>
              <a:buFontTx/>
              <a:buChar char="-"/>
            </a:pP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Starts from the current position in the scan</a:t>
            </a:r>
          </a:p>
          <a:p>
            <a:pPr>
              <a:spcBef>
                <a:spcPts val="400"/>
              </a:spcBef>
            </a:pPr>
            <a:endParaRPr lang="en-US" altLang="ko-KR" sz="400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spcBef>
                <a:spcPts val="400"/>
              </a:spcBef>
              <a:buFontTx/>
              <a:buChar char="-"/>
            </a:pP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Reads records until one is found having the search key</a:t>
            </a:r>
            <a:endParaRPr lang="en-US" altLang="ko-KR" sz="16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직선 화살표 연결선 7"/>
          <p:cNvCxnSpPr>
            <a:stCxn id="7" idx="2"/>
            <a:endCxn id="6" idx="1"/>
          </p:cNvCxnSpPr>
          <p:nvPr/>
        </p:nvCxnSpPr>
        <p:spPr>
          <a:xfrm>
            <a:off x="2544059" y="3499264"/>
            <a:ext cx="2621960" cy="1019978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72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Implementing Static Hashing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6" name="Picture 1" descr="fig_21_05b.jp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456" y="1982883"/>
            <a:ext cx="4742688" cy="354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152900" y="4508811"/>
            <a:ext cx="4343400" cy="50182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3426" y="2147054"/>
            <a:ext cx="3996054" cy="882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400"/>
              </a:spcBef>
              <a:buFontTx/>
              <a:buChar char="-"/>
            </a:pP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Computes the search cost that depends only on the index size</a:t>
            </a:r>
          </a:p>
          <a:p>
            <a:pPr marL="285750" indent="-285750">
              <a:spcBef>
                <a:spcPts val="400"/>
              </a:spcBef>
              <a:buFontTx/>
              <a:buChar char="-"/>
            </a:pP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Number of blocks / </a:t>
            </a:r>
            <a:r>
              <a:rPr lang="en-US" altLang="ko-KR" sz="1600" dirty="0">
                <a:latin typeface="Arial" pitchFamily="34" charset="0"/>
                <a:cs typeface="Arial" pitchFamily="34" charset="0"/>
              </a:rPr>
              <a:t>N</a:t>
            </a: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umber of bucket</a:t>
            </a:r>
          </a:p>
        </p:txBody>
      </p:sp>
      <p:cxnSp>
        <p:nvCxnSpPr>
          <p:cNvPr id="9" name="직선 화살표 연결선 8"/>
          <p:cNvCxnSpPr>
            <a:stCxn id="8" idx="2"/>
            <a:endCxn id="7" idx="1"/>
          </p:cNvCxnSpPr>
          <p:nvPr/>
        </p:nvCxnSpPr>
        <p:spPr>
          <a:xfrm>
            <a:off x="2111453" y="3029347"/>
            <a:ext cx="2041447" cy="1730374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89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81851"/>
            <a:ext cx="8229600" cy="4909618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The Index Interface</a:t>
            </a:r>
          </a:p>
          <a:p>
            <a:pPr lvl="2"/>
            <a:endParaRPr lang="en-US" altLang="ko-K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Static Hash Indexes</a:t>
            </a:r>
          </a:p>
          <a:p>
            <a:pPr lvl="2"/>
            <a:endParaRPr lang="en-US" altLang="ko-K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dirty="0" smtClean="0"/>
              <a:t>Extendable Hash Indexes</a:t>
            </a:r>
          </a:p>
          <a:p>
            <a:pPr lvl="1"/>
            <a:r>
              <a:rPr lang="en-US" altLang="ko-KR" dirty="0" smtClean="0"/>
              <a:t>Sharing Index Blocks, Compacting the Bucket Directory</a:t>
            </a:r>
          </a:p>
          <a:p>
            <a:pPr lvl="2"/>
            <a:endParaRPr lang="en-US" altLang="ko-K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B-Tree Indexes</a:t>
            </a:r>
          </a:p>
          <a:p>
            <a:pPr lvl="2"/>
            <a:endParaRPr lang="en-US" altLang="ko-K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Index-Aware Operator Implementations</a:t>
            </a:r>
          </a:p>
          <a:p>
            <a:pPr lvl="2"/>
            <a:endParaRPr lang="en-US" altLang="ko-K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Index Update Planning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33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Extendable Hash Indexes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81851"/>
            <a:ext cx="8229600" cy="493588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Hash indexes can have 2 types of bucket size.</a:t>
            </a:r>
          </a:p>
          <a:p>
            <a:pPr lvl="1"/>
            <a:r>
              <a:rPr lang="en-US" altLang="ko-KR" dirty="0" smtClean="0"/>
              <a:t>The buckets based on the current index size</a:t>
            </a:r>
          </a:p>
          <a:p>
            <a:pPr lvl="1"/>
            <a:r>
              <a:rPr lang="en-US" altLang="ko-KR" dirty="0" smtClean="0"/>
              <a:t>A larger number of buckets based on future needs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Extendable hashing solves above problem.</a:t>
            </a:r>
          </a:p>
          <a:p>
            <a:pPr lvl="1"/>
            <a:r>
              <a:rPr lang="en-US" altLang="ko-KR" dirty="0" smtClean="0"/>
              <a:t>By using a very large number of buckets</a:t>
            </a:r>
          </a:p>
          <a:p>
            <a:pPr lvl="2"/>
            <a:r>
              <a:rPr lang="en-US" altLang="ko-KR" dirty="0"/>
              <a:t>→ </a:t>
            </a:r>
            <a:r>
              <a:rPr lang="en-US" altLang="ko-KR" dirty="0" smtClean="0"/>
              <a:t>guaranteeing that each bucket will never be more than 1 block long</a:t>
            </a:r>
          </a:p>
          <a:p>
            <a:pPr lvl="1"/>
            <a:r>
              <a:rPr lang="en-US" altLang="ko-KR" b="1" i="1" dirty="0" smtClean="0"/>
              <a:t>By allowing multiple buckets to share the </a:t>
            </a:r>
            <a:r>
              <a:rPr lang="en-US" altLang="ko-KR" b="1" i="1" dirty="0" smtClean="0">
                <a:solidFill>
                  <a:srgbClr val="FF0000"/>
                </a:solidFill>
              </a:rPr>
              <a:t>same block</a:t>
            </a:r>
          </a:p>
          <a:p>
            <a:pPr lvl="2"/>
            <a:r>
              <a:rPr lang="en-US" altLang="ko-KR" b="1" i="1" dirty="0" smtClean="0"/>
              <a:t>This idea uses very little wasted space.</a:t>
            </a:r>
          </a:p>
          <a:p>
            <a:endParaRPr lang="en-US" altLang="ko-KR" dirty="0"/>
          </a:p>
          <a:p>
            <a:r>
              <a:rPr lang="en-US" altLang="ko-KR" dirty="0" smtClean="0"/>
              <a:t>The sharing of block by buckets is achieved by means of two files: </a:t>
            </a:r>
            <a:br>
              <a:rPr lang="en-US" altLang="ko-KR" dirty="0" smtClean="0"/>
            </a:br>
            <a:r>
              <a:rPr lang="en-US" altLang="ko-KR" dirty="0" smtClean="0"/>
              <a:t>	→ The </a:t>
            </a:r>
            <a:r>
              <a:rPr lang="en-US" altLang="ko-KR" i="1" dirty="0" smtClean="0"/>
              <a:t>bucket file </a:t>
            </a:r>
            <a:r>
              <a:rPr lang="en-US" altLang="ko-KR" dirty="0" smtClean="0"/>
              <a:t>and the </a:t>
            </a:r>
            <a:r>
              <a:rPr lang="en-US" altLang="ko-KR" i="1" dirty="0" smtClean="0"/>
              <a:t>bucket directory</a:t>
            </a:r>
          </a:p>
          <a:p>
            <a:pPr lvl="1"/>
            <a:r>
              <a:rPr lang="en-US" altLang="ko-KR" dirty="0"/>
              <a:t>The bucket file contains the blocks of index records.</a:t>
            </a:r>
          </a:p>
          <a:p>
            <a:pPr lvl="1"/>
            <a:r>
              <a:rPr lang="en-US" altLang="ko-KR" dirty="0"/>
              <a:t>The bucket directory maps buckets to blocks.</a:t>
            </a:r>
          </a:p>
          <a:p>
            <a:pPr lvl="1"/>
            <a:endParaRPr lang="en-US" altLang="ko-KR" i="1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63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Extendable Hash Indexes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81851"/>
            <a:ext cx="8229600" cy="4817349"/>
          </a:xfrm>
        </p:spPr>
        <p:txBody>
          <a:bodyPr>
            <a:norm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b="0" dirty="0" smtClean="0"/>
              <a:t>3 index records fit into a block</a:t>
            </a:r>
          </a:p>
          <a:p>
            <a:r>
              <a:rPr lang="en-US" altLang="ko-KR" b="0" dirty="0" smtClean="0"/>
              <a:t>Only 8 buckets are used</a:t>
            </a:r>
          </a:p>
          <a:p>
            <a:r>
              <a:rPr lang="en-US" altLang="ko-KR" b="0" dirty="0" smtClean="0"/>
              <a:t>The hash function h(x) = x mode 8</a:t>
            </a:r>
          </a:p>
          <a:p>
            <a:r>
              <a:rPr lang="en-US" altLang="ko-KR" b="0" dirty="0" smtClean="0"/>
              <a:t>The STUDENT table contains 7 records</a:t>
            </a:r>
          </a:p>
          <a:p>
            <a:pPr lvl="1"/>
            <a:r>
              <a:rPr lang="en-US" altLang="ko-KR" dirty="0" smtClean="0"/>
              <a:t>Having ID 1, 2, 4, 5, 7, 8 and 12</a:t>
            </a:r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6" name="Picture 1" descr="fig_21_06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66" y="1621370"/>
            <a:ext cx="7407275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432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Extendable Hash Indexes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81851"/>
            <a:ext cx="8229600" cy="4817349"/>
          </a:xfrm>
        </p:spPr>
        <p:txBody>
          <a:bodyPr>
            <a:norm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b="0" dirty="0" smtClean="0"/>
              <a:t>3 index records fit into a block</a:t>
            </a:r>
          </a:p>
          <a:p>
            <a:r>
              <a:rPr lang="en-US" altLang="ko-KR" b="0" dirty="0" smtClean="0"/>
              <a:t>Only 8 buckets are used</a:t>
            </a:r>
          </a:p>
          <a:p>
            <a:r>
              <a:rPr lang="en-US" altLang="ko-KR" b="0" dirty="0" smtClean="0"/>
              <a:t>The hash function h(x) = x mode 8</a:t>
            </a:r>
          </a:p>
          <a:p>
            <a:r>
              <a:rPr lang="en-US" altLang="ko-KR" b="0" dirty="0" smtClean="0"/>
              <a:t>The STUDENT table contains 7 records</a:t>
            </a:r>
          </a:p>
          <a:p>
            <a:pPr lvl="1"/>
            <a:r>
              <a:rPr lang="en-US" altLang="ko-KR" dirty="0" smtClean="0"/>
              <a:t>Having ID 1, 2, 4, 5, 7, 8 and 12</a:t>
            </a:r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6" name="Picture 1" descr="fig_21_06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66" y="1621370"/>
            <a:ext cx="7407275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195165" y="1479254"/>
            <a:ext cx="234725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</a:pPr>
            <a:r>
              <a:rPr lang="en-US" altLang="ko-KR" sz="1400" dirty="0" smtClean="0">
                <a:latin typeface="Arial" pitchFamily="34" charset="0"/>
                <a:cs typeface="Arial" pitchFamily="34" charset="0"/>
              </a:rPr>
              <a:t>x:         </a:t>
            </a:r>
            <a:r>
              <a:rPr lang="en-US" altLang="ko-KR" sz="14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0 1 2 3 4 5 6 7</a:t>
            </a:r>
          </a:p>
        </p:txBody>
      </p:sp>
    </p:spTree>
    <p:extLst>
      <p:ext uri="{BB962C8B-B14F-4D97-AF65-F5344CB8AC3E}">
        <p14:creationId xmlns:p14="http://schemas.microsoft.com/office/powerpoint/2010/main" val="69774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Sharing Index Blocks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ko-KR" dirty="0" smtClean="0"/>
                  <a:t>Extendable hash directories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1" smtClean="0">
                            <a:latin typeface="Cambria Math"/>
                          </a:rPr>
                          <m:t>𝟐</m:t>
                        </m:r>
                      </m:e>
                      <m:sup>
                        <m:r>
                          <a:rPr lang="en-US" altLang="ko-KR" b="1" i="1" smtClean="0">
                            <a:latin typeface="Cambria Math"/>
                          </a:rPr>
                          <m:t>𝑴</m:t>
                        </m:r>
                      </m:sup>
                    </m:sSup>
                  </m:oMath>
                </a14:m>
                <a:r>
                  <a:rPr lang="en-US" altLang="ko-KR" dirty="0" smtClean="0"/>
                  <a:t> buckets.</a:t>
                </a:r>
              </a:p>
              <a:p>
                <a:pPr lvl="1"/>
                <a:r>
                  <a:rPr lang="en-US" altLang="ko-KR" dirty="0" smtClean="0"/>
                  <a:t>The integer M is called </a:t>
                </a:r>
                <a:r>
                  <a:rPr lang="en-US" altLang="ko-KR" i="1" dirty="0" smtClean="0"/>
                  <a:t>the maximum depth of the index.</a:t>
                </a:r>
                <a:endParaRPr lang="en-US" altLang="ko-KR" i="1" dirty="0"/>
              </a:p>
              <a:p>
                <a:r>
                  <a:rPr lang="en-US" altLang="ko-KR" dirty="0" smtClean="0"/>
                  <a:t>Every block in the bucket file has a local depth(L).</a:t>
                </a:r>
              </a:p>
              <a:p>
                <a:pPr lvl="1"/>
                <a:r>
                  <a:rPr lang="en-US" altLang="ko-KR" dirty="0" smtClean="0"/>
                  <a:t>The hash value of every record in the block has the same rightmost L bits.</a:t>
                </a:r>
              </a:p>
              <a:p>
                <a:pPr lvl="1"/>
                <a:r>
                  <a:rPr lang="en-US" altLang="ko-KR" dirty="0" smtClean="0"/>
                  <a:t>ex) The bucket 17 maps to a block B having the local depth 2. </a:t>
                </a:r>
              </a:p>
              <a:p>
                <a:pPr lvl="2"/>
                <a:r>
                  <a:rPr lang="en-US" altLang="ko-KR" dirty="0" smtClean="0"/>
                  <a:t>→ (17 in binary is 1001, same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as 1, 5, 9, 13, and 21)</a:t>
                </a:r>
              </a:p>
              <a:p>
                <a:pPr lvl="4"/>
                <a:endParaRPr lang="en-US" altLang="ko-KR" dirty="0"/>
              </a:p>
              <a:p>
                <a:r>
                  <a:rPr lang="en-US" altLang="ko-KR" i="1" dirty="0" smtClean="0"/>
                  <a:t>Splits</a:t>
                </a:r>
              </a:p>
              <a:p>
                <a:pPr lvl="1"/>
                <a:r>
                  <a:rPr lang="en-US" altLang="ko-KR" dirty="0" smtClean="0"/>
                  <a:t>A record does not fit into its assigned block.</a:t>
                </a:r>
              </a:p>
              <a:p>
                <a:pPr lvl="1"/>
                <a:r>
                  <a:rPr lang="en-US" altLang="ko-KR" dirty="0" smtClean="0"/>
                  <a:t>Another block is allocated in the bucket file.</a:t>
                </a:r>
              </a:p>
              <a:p>
                <a:pPr lvl="1"/>
                <a:r>
                  <a:rPr lang="en-US" altLang="ko-KR" dirty="0" smtClean="0"/>
                  <a:t>The records in the full block are distributed between itself and the new block.</a:t>
                </a:r>
              </a:p>
              <a:p>
                <a:pPr lvl="1"/>
                <a:r>
                  <a:rPr lang="en-US" altLang="ko-KR" dirty="0" smtClean="0"/>
                  <a:t>The local depth of each block has been increased by 1.</a:t>
                </a:r>
              </a:p>
              <a:p>
                <a:pPr lvl="4"/>
                <a:endParaRPr lang="en-US" altLang="ko-KR" dirty="0" smtClean="0"/>
              </a:p>
              <a:p>
                <a:r>
                  <a:rPr lang="en-US" altLang="ko-KR" dirty="0" smtClean="0"/>
                  <a:t>One problem with any hashing strategy is that records are not guaranteed to be distributed evenly.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444" t="-6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94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Sharing Index Blocks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5" name="Picture 1" descr="fig_21_08.jp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419" y="1381241"/>
            <a:ext cx="7352114" cy="4920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730499" y="1509865"/>
            <a:ext cx="3721100" cy="98108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577415" y="2721924"/>
            <a:ext cx="31242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</a:pP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Initially, the bucket file consists of one block, and all directory entries point to that block.</a:t>
            </a:r>
          </a:p>
        </p:txBody>
      </p:sp>
      <p:cxnSp>
        <p:nvCxnSpPr>
          <p:cNvPr id="8" name="직선 화살표 연결선 7"/>
          <p:cNvCxnSpPr>
            <a:stCxn id="7" idx="0"/>
            <a:endCxn id="6" idx="2"/>
          </p:cNvCxnSpPr>
          <p:nvPr/>
        </p:nvCxnSpPr>
        <p:spPr>
          <a:xfrm flipH="1" flipV="1">
            <a:off x="4591049" y="2490946"/>
            <a:ext cx="2548466" cy="230978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18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Sharing Index Blocks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5" name="Picture 1" descr="fig_21_08.jp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419" y="1381241"/>
            <a:ext cx="7352114" cy="4920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730499" y="1509865"/>
            <a:ext cx="3721100" cy="98108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89459" y="1792183"/>
            <a:ext cx="2273300" cy="11798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</a:pP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- Insert index records</a:t>
            </a:r>
          </a:p>
          <a:p>
            <a:pPr>
              <a:spcBef>
                <a:spcPts val="400"/>
              </a:spcBef>
            </a:pP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for students ‘1’</a:t>
            </a:r>
            <a:endParaRPr lang="en-US" altLang="ko-KR" sz="1600" dirty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400"/>
              </a:spcBef>
            </a:pP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- The local depths are increased from 0 to 1</a:t>
            </a:r>
          </a:p>
        </p:txBody>
      </p:sp>
      <p:sp>
        <p:nvSpPr>
          <p:cNvPr id="10" name="오른쪽 화살표 9"/>
          <p:cNvSpPr/>
          <p:nvPr/>
        </p:nvSpPr>
        <p:spPr>
          <a:xfrm>
            <a:off x="2425697" y="2153489"/>
            <a:ext cx="690035" cy="194733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35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81851"/>
            <a:ext cx="8229600" cy="4909618"/>
          </a:xfrm>
        </p:spPr>
        <p:txBody>
          <a:bodyPr/>
          <a:lstStyle/>
          <a:p>
            <a:r>
              <a:rPr lang="en-US" altLang="ko-KR" dirty="0" smtClean="0"/>
              <a:t>The Index Interface</a:t>
            </a:r>
          </a:p>
          <a:p>
            <a:pPr lvl="2"/>
            <a:endParaRPr lang="en-US" altLang="ko-KR" dirty="0" smtClean="0"/>
          </a:p>
          <a:p>
            <a:r>
              <a:rPr lang="en-US" altLang="ko-KR" dirty="0" smtClean="0"/>
              <a:t>Static Hash Indexes</a:t>
            </a:r>
          </a:p>
          <a:p>
            <a:pPr lvl="2"/>
            <a:endParaRPr lang="en-US" altLang="ko-KR" dirty="0" smtClean="0"/>
          </a:p>
          <a:p>
            <a:r>
              <a:rPr lang="en-US" altLang="ko-KR" dirty="0" smtClean="0"/>
              <a:t>Extendable Hash Indexes</a:t>
            </a:r>
          </a:p>
          <a:p>
            <a:pPr lvl="2"/>
            <a:endParaRPr lang="en-US" altLang="ko-KR" dirty="0" smtClean="0"/>
          </a:p>
          <a:p>
            <a:r>
              <a:rPr lang="en-US" altLang="ko-KR" dirty="0" smtClean="0"/>
              <a:t>B-Tree Indexes</a:t>
            </a:r>
          </a:p>
          <a:p>
            <a:pPr lvl="2"/>
            <a:endParaRPr lang="en-US" altLang="ko-KR" dirty="0" smtClean="0"/>
          </a:p>
          <a:p>
            <a:r>
              <a:rPr lang="en-US" altLang="ko-KR" dirty="0" smtClean="0"/>
              <a:t>Index-Aware Operator Implementations</a:t>
            </a:r>
          </a:p>
          <a:p>
            <a:pPr lvl="2"/>
            <a:endParaRPr lang="en-US" altLang="ko-KR" dirty="0" smtClean="0"/>
          </a:p>
          <a:p>
            <a:r>
              <a:rPr lang="en-US" altLang="ko-KR" dirty="0" smtClean="0"/>
              <a:t>Index Update Planning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142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Sharing Index Blocks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5" name="Picture 1" descr="fig_21_08.jp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419" y="1381241"/>
            <a:ext cx="7352114" cy="4920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748365" y="2932263"/>
            <a:ext cx="5634568" cy="98108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483350" y="2511796"/>
            <a:ext cx="22733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</a:pP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The bucket directory has been changed to point to the new block.</a:t>
            </a:r>
          </a:p>
        </p:txBody>
      </p:sp>
      <p:cxnSp>
        <p:nvCxnSpPr>
          <p:cNvPr id="8" name="직선 화살표 연결선 7"/>
          <p:cNvCxnSpPr>
            <a:stCxn id="7" idx="1"/>
          </p:cNvCxnSpPr>
          <p:nvPr/>
        </p:nvCxnSpPr>
        <p:spPr>
          <a:xfrm flipH="1">
            <a:off x="5181601" y="2927295"/>
            <a:ext cx="1301749" cy="205372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244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Sharing Index Blocks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5" name="Picture 1" descr="fig_21_08.jp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419" y="1381241"/>
            <a:ext cx="7352114" cy="4920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748365" y="2932263"/>
            <a:ext cx="5634568" cy="98108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65083" y="4284890"/>
            <a:ext cx="2273300" cy="63607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</a:pPr>
            <a:r>
              <a:rPr lang="en-US" altLang="ko-KR" sz="1600" dirty="0">
                <a:latin typeface="Arial" pitchFamily="34" charset="0"/>
                <a:cs typeface="Arial" pitchFamily="34" charset="0"/>
              </a:rPr>
              <a:t>Insert index records</a:t>
            </a:r>
          </a:p>
          <a:p>
            <a:pPr>
              <a:spcBef>
                <a:spcPts val="400"/>
              </a:spcBef>
            </a:pPr>
            <a:r>
              <a:rPr lang="en-US" altLang="ko-KR" sz="1600" dirty="0">
                <a:latin typeface="Arial" pitchFamily="34" charset="0"/>
                <a:cs typeface="Arial" pitchFamily="34" charset="0"/>
              </a:rPr>
              <a:t>for students </a:t>
            </a: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‘5’, ‘7’, ‘2’. </a:t>
            </a:r>
          </a:p>
        </p:txBody>
      </p:sp>
      <p:sp>
        <p:nvSpPr>
          <p:cNvPr id="3" name="아래쪽 화살표 2"/>
          <p:cNvSpPr/>
          <p:nvPr/>
        </p:nvSpPr>
        <p:spPr>
          <a:xfrm rot="10800000">
            <a:off x="5096932" y="3776135"/>
            <a:ext cx="338667" cy="466044"/>
          </a:xfrm>
          <a:prstGeom prst="downArrow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5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Sharing Index Blocks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5" name="Picture 1" descr="fig_21_08.jp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419" y="1381241"/>
            <a:ext cx="7352114" cy="4920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071033" y="4352622"/>
            <a:ext cx="7006168" cy="98108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20533" y="5723926"/>
            <a:ext cx="22733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</a:pP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Block 0 splits again, because record 2 inserts to block 0.</a:t>
            </a:r>
          </a:p>
        </p:txBody>
      </p:sp>
      <p:cxnSp>
        <p:nvCxnSpPr>
          <p:cNvPr id="9" name="직선 화살표 연결선 8"/>
          <p:cNvCxnSpPr>
            <a:stCxn id="7" idx="0"/>
          </p:cNvCxnSpPr>
          <p:nvPr/>
        </p:nvCxnSpPr>
        <p:spPr>
          <a:xfrm flipH="1" flipV="1">
            <a:off x="3420533" y="5333703"/>
            <a:ext cx="1136650" cy="390223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7" idx="0"/>
          </p:cNvCxnSpPr>
          <p:nvPr/>
        </p:nvCxnSpPr>
        <p:spPr>
          <a:xfrm flipV="1">
            <a:off x="4557183" y="5333703"/>
            <a:ext cx="2114550" cy="390223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73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Compacting the Bucket Directory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 smtClean="0"/>
                  <a:t>The problem of extendable hashing is the size of the bucket directory.</a:t>
                </a:r>
              </a:p>
              <a:p>
                <a:pPr lvl="1"/>
                <a:r>
                  <a:rPr lang="en-US" altLang="ko-KR" dirty="0" smtClean="0"/>
                  <a:t>Ex) A hash file having a maximum depth of 10: the directory has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altLang="ko-KR" dirty="0" smtClean="0"/>
                  <a:t> buckets</a:t>
                </a:r>
              </a:p>
              <a:p>
                <a:pPr lvl="4"/>
                <a:endParaRPr lang="en-US" altLang="ko-KR" dirty="0"/>
              </a:p>
              <a:p>
                <a:r>
                  <a:rPr lang="en-US" altLang="ko-KR" dirty="0" smtClean="0"/>
                  <a:t>The principle of extendable hashing is that the size of the file should expand to fit the size of the index.</a:t>
                </a:r>
              </a:p>
              <a:p>
                <a:pPr lvl="1"/>
                <a:r>
                  <a:rPr lang="en-US" altLang="ko-KR" dirty="0" smtClean="0"/>
                  <a:t>It can apply to the bucket directory.</a:t>
                </a:r>
              </a:p>
              <a:p>
                <a:pPr lvl="4"/>
                <a:endParaRPr lang="en-US" altLang="ko-KR" dirty="0"/>
              </a:p>
              <a:p>
                <a:r>
                  <a:rPr lang="en-US" altLang="ko-KR" dirty="0" smtClean="0"/>
                  <a:t>The key idea is that the bucket directory entries are in a particular pattern.</a:t>
                </a:r>
              </a:p>
              <a:p>
                <a:pPr lvl="1"/>
                <a:r>
                  <a:rPr lang="en-US" altLang="ko-KR" dirty="0" smtClean="0"/>
                  <a:t>This pattern means that the highest overall local depth determines the “period” of the directory.</a:t>
                </a:r>
              </a:p>
              <a:p>
                <a:pPr lvl="4"/>
                <a:endParaRPr lang="en-US" altLang="ko-KR" dirty="0"/>
              </a:p>
              <a:p>
                <a:r>
                  <a:rPr lang="en-US" altLang="ko-KR" dirty="0"/>
                  <a:t>The file containing the bucket directory only needs to contain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/>
                          </a:rPr>
                          <m:t>𝟐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𝒅</m:t>
                        </m:r>
                      </m:sup>
                    </m:sSup>
                  </m:oMath>
                </a14:m>
                <a:r>
                  <a:rPr lang="en-US" altLang="ko-KR" dirty="0"/>
                  <a:t> entries, where d is the highest local depth (global depth) of any index block.</a:t>
                </a:r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444" t="-404" b="-1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42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81851"/>
            <a:ext cx="8229600" cy="4909618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The Index Interface</a:t>
            </a:r>
          </a:p>
          <a:p>
            <a:pPr lvl="2"/>
            <a:endParaRPr lang="en-US" altLang="ko-K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Static Hash Indexes</a:t>
            </a:r>
          </a:p>
          <a:p>
            <a:pPr lvl="2"/>
            <a:endParaRPr lang="en-US" altLang="ko-K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Extendable Hash Indexes</a:t>
            </a:r>
          </a:p>
          <a:p>
            <a:pPr lvl="2"/>
            <a:endParaRPr lang="en-US" altLang="ko-K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dirty="0" smtClean="0"/>
              <a:t>B-Tree Indexes</a:t>
            </a:r>
          </a:p>
          <a:p>
            <a:pPr lvl="1"/>
            <a:r>
              <a:rPr lang="en-US" altLang="ko-KR" dirty="0" smtClean="0"/>
              <a:t>How to Improve a Dictionary, The B-Tree Directory, A Directory Tree</a:t>
            </a:r>
          </a:p>
          <a:p>
            <a:pPr lvl="1"/>
            <a:r>
              <a:rPr lang="en-US" altLang="ko-KR" dirty="0" smtClean="0"/>
              <a:t>Inserting Records, Duplicate </a:t>
            </a:r>
            <a:r>
              <a:rPr lang="en-US" altLang="ko-KR" dirty="0" err="1" smtClean="0"/>
              <a:t>Datavals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Implementing B-Tree Pages,  Implementing B-Tree Indexes</a:t>
            </a:r>
          </a:p>
          <a:p>
            <a:pPr lvl="2"/>
            <a:endParaRPr lang="en-US" altLang="ko-K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Index-Aware Operator Implementations</a:t>
            </a:r>
          </a:p>
          <a:p>
            <a:pPr lvl="2"/>
            <a:endParaRPr lang="en-US" altLang="ko-K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Index Update Planning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0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How to Improve a Dictionary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 sorted index sorts the records in the index file by their </a:t>
            </a:r>
            <a:r>
              <a:rPr lang="en-US" altLang="ko-KR" dirty="0" err="1" smtClean="0"/>
              <a:t>datavals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en-US" altLang="ko-KR" dirty="0" smtClean="0"/>
              <a:t>An index file = A sequence of index records.</a:t>
            </a:r>
          </a:p>
          <a:p>
            <a:pPr lvl="1"/>
            <a:r>
              <a:rPr lang="en-US" altLang="ko-KR" dirty="0" smtClean="0"/>
              <a:t>Each of Index records contains a </a:t>
            </a:r>
            <a:r>
              <a:rPr lang="en-US" altLang="ko-KR" b="1" dirty="0" err="1" smtClean="0"/>
              <a:t>dataval</a:t>
            </a:r>
            <a:r>
              <a:rPr lang="en-US" altLang="ko-KR" b="1" dirty="0" smtClean="0"/>
              <a:t> </a:t>
            </a:r>
            <a:r>
              <a:rPr lang="en-US" altLang="ko-KR" dirty="0" smtClean="0"/>
              <a:t>and a </a:t>
            </a:r>
            <a:r>
              <a:rPr lang="en-US" altLang="ko-KR" b="1" dirty="0" err="1" smtClean="0"/>
              <a:t>datarid</a:t>
            </a:r>
            <a:r>
              <a:rPr lang="en-US" altLang="ko-KR" b="1" dirty="0" smtClean="0"/>
              <a:t>.</a:t>
            </a:r>
          </a:p>
          <a:p>
            <a:r>
              <a:rPr lang="en-US" altLang="ko-KR" dirty="0" smtClean="0"/>
              <a:t>A dictionary = A sequence of entries.</a:t>
            </a:r>
          </a:p>
          <a:p>
            <a:pPr lvl="1"/>
            <a:r>
              <a:rPr lang="en-US" altLang="ko-KR" dirty="0" smtClean="0"/>
              <a:t>Each of entries contains a </a:t>
            </a:r>
            <a:r>
              <a:rPr lang="en-US" altLang="ko-KR" b="1" dirty="0" smtClean="0"/>
              <a:t>word</a:t>
            </a:r>
            <a:r>
              <a:rPr lang="en-US" altLang="ko-KR" dirty="0" smtClean="0"/>
              <a:t> and a </a:t>
            </a:r>
            <a:r>
              <a:rPr lang="en-US" altLang="ko-KR" b="1" dirty="0" smtClean="0"/>
              <a:t>definition.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The correspondence between a dictionary and sorted index file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5" name="Picture 1" descr="fig_21_09.jpg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0" t="4255" r="7587" b="22312"/>
          <a:stretch/>
        </p:blipFill>
        <p:spPr bwMode="auto">
          <a:xfrm>
            <a:off x="1782711" y="4386441"/>
            <a:ext cx="5752843" cy="212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06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How to Improve a Dictionary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81851"/>
            <a:ext cx="8229600" cy="483428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A 1000-page dictionary will have 1000 headers.</a:t>
            </a:r>
          </a:p>
          <a:p>
            <a:pPr lvl="1"/>
            <a:r>
              <a:rPr lang="en-US" altLang="ko-KR" dirty="0" smtClean="0"/>
              <a:t>Header (in the </a:t>
            </a:r>
            <a:r>
              <a:rPr lang="en-US" altLang="ko-KR" b="1" dirty="0" smtClean="0"/>
              <a:t>Table of Contents</a:t>
            </a:r>
            <a:r>
              <a:rPr lang="en-US" altLang="ko-KR" dirty="0" smtClean="0"/>
              <a:t>) lists the first and last word on that page.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Searching through many headers is too much work.</a:t>
            </a:r>
          </a:p>
          <a:p>
            <a:pPr lvl="1"/>
            <a:r>
              <a:rPr lang="en-US" altLang="ko-KR" dirty="0" smtClean="0"/>
              <a:t>Use the “ Guide to the Table of Contents”</a:t>
            </a:r>
          </a:p>
          <a:p>
            <a:pPr lvl="1"/>
            <a:r>
              <a:rPr lang="en-US" altLang="ko-KR" dirty="0" smtClean="0"/>
              <a:t>List the header information for each page in the table of contents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6" name="Picture 1" descr="fig_21_10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862" y="3728951"/>
            <a:ext cx="5167465" cy="2537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702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How to Improve a Dictionary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The dictionary finds any word by looking at exactly 3 pages:</a:t>
            </a:r>
          </a:p>
          <a:p>
            <a:pPr lvl="1"/>
            <a:r>
              <a:rPr lang="en-US" altLang="ko-KR" dirty="0" smtClean="0"/>
              <a:t>The guide page: which page in the table of contents to use</a:t>
            </a:r>
          </a:p>
          <a:p>
            <a:pPr lvl="1"/>
            <a:r>
              <a:rPr lang="en-US" altLang="ko-KR" dirty="0" smtClean="0"/>
              <a:t>That table of contents page: which word-content page to use</a:t>
            </a:r>
          </a:p>
          <a:p>
            <a:pPr lvl="1"/>
            <a:r>
              <a:rPr lang="en-US" altLang="ko-KR" dirty="0" smtClean="0"/>
              <a:t>That word-content page: find the my word</a:t>
            </a:r>
          </a:p>
          <a:p>
            <a:endParaRPr lang="en-US" altLang="ko-KR" dirty="0"/>
          </a:p>
          <a:p>
            <a:r>
              <a:rPr lang="en-US" altLang="ko-KR" dirty="0" smtClean="0"/>
              <a:t>The table of contents is </a:t>
            </a:r>
            <a:r>
              <a:rPr lang="en-US" altLang="ko-KR" u="sng" dirty="0" smtClean="0"/>
              <a:t>the level-0 directory</a:t>
            </a:r>
            <a:r>
              <a:rPr lang="en-US" altLang="ko-KR" dirty="0" smtClean="0"/>
              <a:t>, the guide is </a:t>
            </a:r>
            <a:r>
              <a:rPr lang="en-US" altLang="ko-KR" u="sng" dirty="0" smtClean="0"/>
              <a:t>the level-1 directory</a:t>
            </a:r>
            <a:r>
              <a:rPr lang="en-US" altLang="ko-KR" dirty="0" smtClean="0"/>
              <a:t>, the guide to the guide is </a:t>
            </a:r>
            <a:r>
              <a:rPr lang="en-US" altLang="ko-KR" u="sng" dirty="0" smtClean="0"/>
              <a:t>the level-2 directory</a:t>
            </a:r>
            <a:r>
              <a:rPr lang="en-US" altLang="ko-KR" dirty="0" smtClean="0"/>
              <a:t>, and so on.</a:t>
            </a:r>
          </a:p>
          <a:p>
            <a:endParaRPr lang="en-US" altLang="ko-KR" dirty="0"/>
          </a:p>
          <a:p>
            <a:r>
              <a:rPr lang="en-US" altLang="ko-KR" dirty="0" smtClean="0"/>
              <a:t>Thus, our improved dictionary has the following structure:</a:t>
            </a:r>
          </a:p>
          <a:p>
            <a:pPr lvl="1"/>
            <a:r>
              <a:rPr lang="en-US" altLang="ko-KR" dirty="0" smtClean="0"/>
              <a:t>There are numerous word-content pages, in sorted order.</a:t>
            </a:r>
          </a:p>
          <a:p>
            <a:pPr lvl="1"/>
            <a:r>
              <a:rPr lang="en-US" altLang="ko-KR" dirty="0" smtClean="0"/>
              <a:t>Each level-0 directory page contains the header for several word-content pages.</a:t>
            </a:r>
          </a:p>
          <a:p>
            <a:pPr lvl="1"/>
            <a:r>
              <a:rPr lang="en-US" altLang="ko-KR" dirty="0" smtClean="0"/>
              <a:t>Each level-(N+1) directory page contains the header for several level-N directory pages.</a:t>
            </a:r>
          </a:p>
          <a:p>
            <a:pPr lvl="1"/>
            <a:r>
              <a:rPr lang="en-US" altLang="ko-KR" dirty="0" smtClean="0"/>
              <a:t>There is a single directory page at the highest level.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02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How to Improve a Dictionary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5" name="Picture 1" descr="fig_21_11.jp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93" y="2370358"/>
            <a:ext cx="7856255" cy="30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945075" y="2518614"/>
            <a:ext cx="4144433" cy="49054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243624" y="2547311"/>
            <a:ext cx="1481328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</a:pPr>
            <a:r>
              <a:rPr lang="en-US" altLang="ko-KR" sz="1300" dirty="0" smtClean="0">
                <a:latin typeface="Arial" pitchFamily="34" charset="0"/>
                <a:cs typeface="Arial" pitchFamily="34" charset="0"/>
              </a:rPr>
              <a:t>Level-1: root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46474" y="3094349"/>
            <a:ext cx="7217835" cy="49054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867640" y="3221691"/>
            <a:ext cx="139083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</a:pPr>
            <a:r>
              <a:rPr lang="en-US" altLang="ko-KR" sz="1300" dirty="0" smtClean="0">
                <a:latin typeface="Arial" pitchFamily="34" charset="0"/>
                <a:cs typeface="Arial" pitchFamily="34" charset="0"/>
              </a:rPr>
              <a:t>Level-0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64309" y="4199714"/>
            <a:ext cx="139083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</a:pPr>
            <a:r>
              <a:rPr lang="en-US" altLang="ko-KR" sz="1300" dirty="0" smtClean="0">
                <a:latin typeface="Arial" pitchFamily="34" charset="0"/>
                <a:cs typeface="Arial" pitchFamily="34" charset="0"/>
              </a:rPr>
              <a:t>leaves</a:t>
            </a:r>
          </a:p>
        </p:txBody>
      </p:sp>
    </p:spTree>
    <p:extLst>
      <p:ext uri="{BB962C8B-B14F-4D97-AF65-F5344CB8AC3E}">
        <p14:creationId xmlns:p14="http://schemas.microsoft.com/office/powerpoint/2010/main" val="105011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The B-Tree Directory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The concept of a tree-structured directory → The sorted indexes</a:t>
            </a:r>
          </a:p>
          <a:p>
            <a:pPr lvl="1"/>
            <a:r>
              <a:rPr lang="en-US" altLang="ko-KR" dirty="0"/>
              <a:t>The level-0 directory will have a record for each block of the file.</a:t>
            </a:r>
          </a:p>
          <a:p>
            <a:pPr lvl="1"/>
            <a:r>
              <a:rPr lang="en-US" altLang="ko-KR" dirty="0" smtClean="0"/>
              <a:t>These directory records will be of the form [</a:t>
            </a:r>
            <a:r>
              <a:rPr lang="en-US" altLang="ko-KR" dirty="0" err="1" smtClean="0"/>
              <a:t>dataval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blocknum</a:t>
            </a:r>
            <a:r>
              <a:rPr lang="en-US" altLang="ko-KR" dirty="0" smtClean="0"/>
              <a:t>]</a:t>
            </a:r>
          </a:p>
          <a:p>
            <a:endParaRPr lang="en-US" altLang="ko-KR" dirty="0"/>
          </a:p>
          <a:p>
            <a:r>
              <a:rPr lang="en-US" altLang="ko-KR" dirty="0" smtClean="0"/>
              <a:t>For example, A B-tree index for </a:t>
            </a:r>
            <a:r>
              <a:rPr lang="en-US" altLang="ko-KR" dirty="0" err="1" smtClean="0"/>
              <a:t>SName</a:t>
            </a:r>
            <a:r>
              <a:rPr lang="en-US" altLang="ko-KR" dirty="0" smtClean="0"/>
              <a:t> of STUDENT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15" name="Picture 1" descr="fig_21_12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310" y="3380874"/>
            <a:ext cx="5016883" cy="2948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679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81851"/>
            <a:ext cx="8229600" cy="4909618"/>
          </a:xfrm>
        </p:spPr>
        <p:txBody>
          <a:bodyPr/>
          <a:lstStyle/>
          <a:p>
            <a:r>
              <a:rPr lang="en-US" altLang="ko-KR" dirty="0" smtClean="0"/>
              <a:t>The Index Interface</a:t>
            </a:r>
          </a:p>
          <a:p>
            <a:pPr lvl="2"/>
            <a:endParaRPr lang="en-US" altLang="ko-KR" dirty="0" smtClean="0"/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Static Hash Indexes</a:t>
            </a:r>
          </a:p>
          <a:p>
            <a:pPr lvl="2"/>
            <a:endParaRPr lang="en-US" altLang="ko-K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Extendable Hash Indexes</a:t>
            </a:r>
          </a:p>
          <a:p>
            <a:pPr lvl="2"/>
            <a:endParaRPr lang="en-US" altLang="ko-K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B-Tree Indexes</a:t>
            </a:r>
          </a:p>
          <a:p>
            <a:pPr lvl="2"/>
            <a:endParaRPr lang="en-US" altLang="ko-K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Index-Aware Operator Implementations</a:t>
            </a:r>
          </a:p>
          <a:p>
            <a:pPr lvl="2"/>
            <a:endParaRPr lang="en-US" altLang="ko-K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Index Update Planning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644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The B-Tree Directory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5" name="Picture 1" descr="fig_21_12.jp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91" y="1505193"/>
            <a:ext cx="8098537" cy="4760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84794" y="1691751"/>
            <a:ext cx="7429473" cy="101758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906167" y="2892390"/>
            <a:ext cx="3557384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The index file for a sorted index</a:t>
            </a:r>
          </a:p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on the field </a:t>
            </a:r>
            <a:r>
              <a:rPr lang="en-US" altLang="ko-KR" dirty="0" err="1" smtClean="0">
                <a:latin typeface="Arial" pitchFamily="34" charset="0"/>
                <a:cs typeface="Arial" pitchFamily="34" charset="0"/>
              </a:rPr>
              <a:t>SName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 of STUDENT</a:t>
            </a:r>
          </a:p>
          <a:p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구부러진 연결선 8"/>
          <p:cNvCxnSpPr>
            <a:stCxn id="7" idx="3"/>
            <a:endCxn id="6" idx="3"/>
          </p:cNvCxnSpPr>
          <p:nvPr/>
        </p:nvCxnSpPr>
        <p:spPr>
          <a:xfrm flipV="1">
            <a:off x="6463551" y="2200542"/>
            <a:ext cx="1850716" cy="1153513"/>
          </a:xfrm>
          <a:prstGeom prst="curvedConnector3">
            <a:avLst>
              <a:gd name="adj1" fmla="val 112352"/>
            </a:avLst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402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The B-Tree Directory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5" name="Picture 1" descr="fig_21_12.jp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" y="1505193"/>
            <a:ext cx="8098537" cy="4760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352801" y="2809329"/>
            <a:ext cx="2743200" cy="101758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310361" y="3926651"/>
            <a:ext cx="682808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The level-0 directory for this index file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This directory consists of 3 records, 1 for each index block.</a:t>
            </a:r>
          </a:p>
        </p:txBody>
      </p:sp>
      <p:cxnSp>
        <p:nvCxnSpPr>
          <p:cNvPr id="9" name="구부러진 연결선 8"/>
          <p:cNvCxnSpPr>
            <a:stCxn id="7" idx="3"/>
            <a:endCxn id="6" idx="3"/>
          </p:cNvCxnSpPr>
          <p:nvPr/>
        </p:nvCxnSpPr>
        <p:spPr>
          <a:xfrm flipH="1" flipV="1">
            <a:off x="6096001" y="3318120"/>
            <a:ext cx="2042440" cy="931697"/>
          </a:xfrm>
          <a:prstGeom prst="curvedConnector3">
            <a:avLst>
              <a:gd name="adj1" fmla="val -11192"/>
            </a:avLst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11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The B-Tree Directory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5" name="Picture 1" descr="fig_21_12.jp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" y="1505193"/>
            <a:ext cx="8098537" cy="4760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505201" y="3012925"/>
            <a:ext cx="660400" cy="25439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445275" y="3459400"/>
            <a:ext cx="42397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Arial" pitchFamily="34" charset="0"/>
                <a:cs typeface="Arial" pitchFamily="34" charset="0"/>
              </a:rPr>
              <a:t>Datavals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 range from “</a:t>
            </a:r>
            <a:r>
              <a:rPr lang="en-US" altLang="ko-KR" dirty="0" err="1" smtClean="0">
                <a:latin typeface="Arial" pitchFamily="34" charset="0"/>
                <a:cs typeface="Arial" pitchFamily="34" charset="0"/>
              </a:rPr>
              <a:t>amy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” up to “bob”(but  not including) </a:t>
            </a:r>
          </a:p>
        </p:txBody>
      </p:sp>
      <p:cxnSp>
        <p:nvCxnSpPr>
          <p:cNvPr id="9" name="구부러진 연결선 8"/>
          <p:cNvCxnSpPr>
            <a:stCxn id="7" idx="1"/>
            <a:endCxn id="6" idx="1"/>
          </p:cNvCxnSpPr>
          <p:nvPr/>
        </p:nvCxnSpPr>
        <p:spPr>
          <a:xfrm rot="10800000" flipH="1">
            <a:off x="2445275" y="3140124"/>
            <a:ext cx="1059926" cy="642443"/>
          </a:xfrm>
          <a:prstGeom prst="curvedConnector3">
            <a:avLst>
              <a:gd name="adj1" fmla="val -21568"/>
            </a:avLst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724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The B-Tree Directory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5" name="Picture 1" descr="fig_21_12.jp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" y="1505193"/>
            <a:ext cx="8098537" cy="4760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082271" y="3012925"/>
            <a:ext cx="660400" cy="25439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445275" y="3459400"/>
            <a:ext cx="42397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Arial" pitchFamily="34" charset="0"/>
                <a:cs typeface="Arial" pitchFamily="34" charset="0"/>
              </a:rPr>
              <a:t>Datavals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 range from “bob” up to “max”(but  not including) </a:t>
            </a:r>
          </a:p>
        </p:txBody>
      </p:sp>
      <p:cxnSp>
        <p:nvCxnSpPr>
          <p:cNvPr id="9" name="구부러진 연결선 8"/>
          <p:cNvCxnSpPr>
            <a:stCxn id="7" idx="1"/>
            <a:endCxn id="6" idx="1"/>
          </p:cNvCxnSpPr>
          <p:nvPr/>
        </p:nvCxnSpPr>
        <p:spPr>
          <a:xfrm rot="10800000" flipH="1">
            <a:off x="2445275" y="3140124"/>
            <a:ext cx="1636996" cy="642443"/>
          </a:xfrm>
          <a:prstGeom prst="curvedConnector3">
            <a:avLst>
              <a:gd name="adj1" fmla="val -13965"/>
            </a:avLst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85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The B-Tree Directory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43</a:t>
            </a:fld>
            <a:endParaRPr lang="ko-KR" altLang="en-US"/>
          </a:p>
        </p:txBody>
      </p:sp>
      <p:pic>
        <p:nvPicPr>
          <p:cNvPr id="5" name="Picture 1" descr="fig_21_12.jp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" y="1505193"/>
            <a:ext cx="8098537" cy="4760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95867" y="3825708"/>
            <a:ext cx="7670799" cy="145749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48498" y="5602476"/>
            <a:ext cx="423970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A directory and its index blocks are represented graphically as a tree, that is a  </a:t>
            </a:r>
            <a:r>
              <a:rPr lang="en-US" altLang="ko-KR" i="1" dirty="0" smtClean="0">
                <a:latin typeface="Arial" pitchFamily="34" charset="0"/>
                <a:cs typeface="Arial" pitchFamily="34" charset="0"/>
              </a:rPr>
              <a:t>B-tree example.</a:t>
            </a:r>
          </a:p>
        </p:txBody>
      </p:sp>
      <p:cxnSp>
        <p:nvCxnSpPr>
          <p:cNvPr id="9" name="구부러진 연결선 8"/>
          <p:cNvCxnSpPr>
            <a:stCxn id="7" idx="1"/>
            <a:endCxn id="6" idx="1"/>
          </p:cNvCxnSpPr>
          <p:nvPr/>
        </p:nvCxnSpPr>
        <p:spPr>
          <a:xfrm rot="10800000">
            <a:off x="795868" y="4554455"/>
            <a:ext cx="1852631" cy="1509687"/>
          </a:xfrm>
          <a:prstGeom prst="curvedConnector3">
            <a:avLst>
              <a:gd name="adj1" fmla="val 112339"/>
            </a:avLst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84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The B-Tree Directory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44</a:t>
            </a:fld>
            <a:endParaRPr lang="ko-KR" altLang="en-US"/>
          </a:p>
        </p:txBody>
      </p:sp>
      <p:pic>
        <p:nvPicPr>
          <p:cNvPr id="6" name="Picture 1" descr="fig_21_13.jp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99" y="1790351"/>
            <a:ext cx="7328551" cy="4170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759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" descr="fig_21_14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36" y="2245958"/>
            <a:ext cx="7853657" cy="3068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 Directory Tree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805596" y="4668041"/>
            <a:ext cx="333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Level-0  contains those blocks </a:t>
            </a:r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hat 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point to the index blocks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.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76673" y="1398898"/>
            <a:ext cx="341632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Level-1 contains the 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block</a:t>
            </a:r>
          </a:p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that 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points to the level-0 blocks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.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879866" y="2386006"/>
            <a:ext cx="1285868" cy="49054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구부러진 연결선 9"/>
          <p:cNvCxnSpPr>
            <a:stCxn id="7" idx="2"/>
            <a:endCxn id="8" idx="3"/>
          </p:cNvCxnSpPr>
          <p:nvPr/>
        </p:nvCxnSpPr>
        <p:spPr>
          <a:xfrm rot="5400000">
            <a:off x="5182261" y="2028703"/>
            <a:ext cx="586047" cy="619099"/>
          </a:xfrm>
          <a:prstGeom prst="curvedConnector2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917727" y="3080273"/>
            <a:ext cx="5228139" cy="49054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구부러진 연결선 11"/>
          <p:cNvCxnSpPr>
            <a:stCxn id="6" idx="3"/>
            <a:endCxn id="11" idx="3"/>
          </p:cNvCxnSpPr>
          <p:nvPr/>
        </p:nvCxnSpPr>
        <p:spPr>
          <a:xfrm flipV="1">
            <a:off x="7144972" y="3325543"/>
            <a:ext cx="894" cy="1665664"/>
          </a:xfrm>
          <a:prstGeom prst="curvedConnector3">
            <a:avLst>
              <a:gd name="adj1" fmla="val 25670470"/>
            </a:avLst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10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" descr="fig_21_14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36" y="2245958"/>
            <a:ext cx="7853657" cy="3068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 Directory Tree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5" name="아래쪽 화살표 4"/>
          <p:cNvSpPr/>
          <p:nvPr/>
        </p:nvSpPr>
        <p:spPr>
          <a:xfrm>
            <a:off x="4301067" y="1896533"/>
            <a:ext cx="457200" cy="541867"/>
          </a:xfrm>
          <a:prstGeom prst="downArrow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466812" y="1490133"/>
            <a:ext cx="2125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Search key = “</a:t>
            </a:r>
            <a:r>
              <a:rPr lang="en-US" altLang="ko-KR" dirty="0" err="1" smtClean="0">
                <a:latin typeface="Arial" pitchFamily="34" charset="0"/>
                <a:cs typeface="Arial" pitchFamily="34" charset="0"/>
              </a:rPr>
              <a:t>jim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”</a:t>
            </a:r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86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" descr="fig_21_14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36" y="2245958"/>
            <a:ext cx="7853657" cy="3068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 Directory Tree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879866" y="2386006"/>
            <a:ext cx="1285868" cy="49054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4508514" y="2631276"/>
            <a:ext cx="0" cy="524674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27880" y="2419872"/>
            <a:ext cx="34083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“</a:t>
            </a:r>
            <a:r>
              <a:rPr lang="en-US" altLang="ko-KR" dirty="0" err="1" smtClean="0">
                <a:latin typeface="Arial" pitchFamily="34" charset="0"/>
                <a:cs typeface="Arial" pitchFamily="34" charset="0"/>
              </a:rPr>
              <a:t>jim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” lies between “</a:t>
            </a:r>
            <a:r>
              <a:rPr lang="en-US" altLang="ko-KR" dirty="0" err="1" smtClean="0">
                <a:latin typeface="Arial" pitchFamily="34" charset="0"/>
                <a:cs typeface="Arial" pitchFamily="34" charset="0"/>
              </a:rPr>
              <a:t>eli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” and “lee”</a:t>
            </a:r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53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" descr="fig_21_14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36" y="2245958"/>
            <a:ext cx="7853657" cy="3068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 Directory Tree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908146" y="3103030"/>
            <a:ext cx="1285868" cy="49054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3852863" y="3335996"/>
            <a:ext cx="198451" cy="874055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46413" y="3146701"/>
            <a:ext cx="238238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“</a:t>
            </a:r>
            <a:r>
              <a:rPr lang="en-US" altLang="ko-KR" dirty="0" err="1" smtClean="0">
                <a:latin typeface="Arial" pitchFamily="34" charset="0"/>
                <a:cs typeface="Arial" pitchFamily="34" charset="0"/>
              </a:rPr>
              <a:t>jim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” is less than “joe”</a:t>
            </a:r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73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The Index Interface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An </a:t>
            </a:r>
            <a:r>
              <a:rPr lang="en-US" altLang="ko-KR" i="1" dirty="0" smtClean="0"/>
              <a:t>Index</a:t>
            </a:r>
            <a:r>
              <a:rPr lang="en-US" altLang="ko-KR" dirty="0" smtClean="0"/>
              <a:t> is a file that is organized on some fields of a table.</a:t>
            </a:r>
          </a:p>
          <a:p>
            <a:pPr lvl="1"/>
            <a:r>
              <a:rPr lang="en-US" altLang="ko-KR" dirty="0" smtClean="0"/>
              <a:t>Each</a:t>
            </a:r>
            <a:r>
              <a:rPr lang="ko-KR" altLang="en-US" dirty="0" smtClean="0"/>
              <a:t> </a:t>
            </a:r>
            <a:r>
              <a:rPr lang="en-US" altLang="ko-KR" dirty="0" smtClean="0"/>
              <a:t>index record</a:t>
            </a:r>
          </a:p>
          <a:p>
            <a:pPr lvl="2"/>
            <a:r>
              <a:rPr lang="en-US" altLang="ko-KR" dirty="0" smtClean="0"/>
              <a:t>corresponds to a data record</a:t>
            </a:r>
          </a:p>
          <a:p>
            <a:pPr lvl="2"/>
            <a:r>
              <a:rPr lang="en-US" altLang="ko-KR" dirty="0" smtClean="0"/>
              <a:t>contains 2 values: a value for the indexed fields, the record identifier(rid)</a:t>
            </a:r>
          </a:p>
          <a:p>
            <a:endParaRPr lang="en-US" altLang="ko-KR" dirty="0"/>
          </a:p>
          <a:p>
            <a:r>
              <a:rPr lang="en-US" altLang="ko-KR" dirty="0" smtClean="0"/>
              <a:t>When the database system wants to find the data records </a:t>
            </a:r>
          </a:p>
          <a:p>
            <a:pPr lvl="1"/>
            <a:r>
              <a:rPr lang="en-US" altLang="ko-KR" dirty="0" smtClean="0"/>
              <a:t>go to the index</a:t>
            </a:r>
          </a:p>
          <a:p>
            <a:pPr lvl="1"/>
            <a:r>
              <a:rPr lang="en-US" altLang="ko-KR" dirty="0" smtClean="0"/>
              <a:t>find the specified index records</a:t>
            </a:r>
          </a:p>
          <a:p>
            <a:pPr lvl="1"/>
            <a:r>
              <a:rPr lang="en-US" altLang="ko-KR" dirty="0" smtClean="0"/>
              <a:t>use the rids stored in those index records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781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" descr="fig_21_14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36" y="2245958"/>
            <a:ext cx="7853657" cy="3068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 Directory Tree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212063" y="4135963"/>
            <a:ext cx="1285868" cy="49054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550203" y="4742647"/>
            <a:ext cx="477566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All index records for “</a:t>
            </a:r>
            <a:r>
              <a:rPr lang="en-US" altLang="ko-KR" dirty="0" err="1" smtClean="0">
                <a:latin typeface="Arial" pitchFamily="34" charset="0"/>
                <a:cs typeface="Arial" pitchFamily="34" charset="0"/>
              </a:rPr>
              <a:t>jim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” will be in this block!</a:t>
            </a:r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" name="구부러진 연결선 5"/>
          <p:cNvCxnSpPr>
            <a:stCxn id="14" idx="1"/>
            <a:endCxn id="8" idx="1"/>
          </p:cNvCxnSpPr>
          <p:nvPr/>
        </p:nvCxnSpPr>
        <p:spPr>
          <a:xfrm rot="10800000">
            <a:off x="3212063" y="4381233"/>
            <a:ext cx="338140" cy="546080"/>
          </a:xfrm>
          <a:prstGeom prst="curvedConnector3">
            <a:avLst>
              <a:gd name="adj1" fmla="val 167605"/>
            </a:avLst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57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 Directory Tree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81851"/>
            <a:ext cx="8229600" cy="4525963"/>
          </a:xfrm>
        </p:spPr>
        <p:txBody>
          <a:bodyPr/>
          <a:lstStyle/>
          <a:p>
            <a:r>
              <a:rPr lang="en-US" altLang="ko-KR" dirty="0" smtClean="0"/>
              <a:t>The highest level will contain a single block.</a:t>
            </a:r>
          </a:p>
          <a:p>
            <a:pPr lvl="1"/>
            <a:r>
              <a:rPr lang="en-US" altLang="ko-KR" dirty="0" smtClean="0"/>
              <a:t>This block is called the</a:t>
            </a:r>
            <a:r>
              <a:rPr lang="en-US" altLang="ko-KR" b="1" i="1" dirty="0" smtClean="0"/>
              <a:t> root </a:t>
            </a:r>
            <a:r>
              <a:rPr lang="en-US" altLang="ko-KR" dirty="0" smtClean="0"/>
              <a:t>of the B-tree.</a:t>
            </a:r>
          </a:p>
          <a:p>
            <a:endParaRPr lang="en-US" altLang="ko-KR" dirty="0"/>
          </a:p>
          <a:p>
            <a:r>
              <a:rPr lang="en-US" altLang="ko-KR" dirty="0" smtClean="0"/>
              <a:t>A search of a B-tree requires accessing on directory block at each level, + one index block.</a:t>
            </a:r>
          </a:p>
          <a:p>
            <a:pPr lvl="1"/>
            <a:r>
              <a:rPr lang="en-US" altLang="ko-KR" dirty="0" smtClean="0"/>
              <a:t>The search cost = the number of directory levels + 1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88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Inserting Records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What do we do if that block has no more room?</a:t>
            </a:r>
          </a:p>
          <a:p>
            <a:pPr lvl="1"/>
            <a:r>
              <a:rPr lang="en-US" altLang="ko-KR" dirty="0" smtClean="0"/>
              <a:t>The solution is to </a:t>
            </a:r>
            <a:r>
              <a:rPr lang="en-US" altLang="ko-KR" b="1" i="1" dirty="0" smtClean="0"/>
              <a:t>split </a:t>
            </a:r>
            <a:r>
              <a:rPr lang="en-US" altLang="ko-KR" dirty="0" smtClean="0"/>
              <a:t>the block!</a:t>
            </a:r>
          </a:p>
          <a:p>
            <a:endParaRPr lang="en-US" altLang="ko-KR" dirty="0"/>
          </a:p>
          <a:p>
            <a:r>
              <a:rPr lang="en-US" altLang="ko-KR" dirty="0" smtClean="0"/>
              <a:t>Splitting an index block entails the following activities:</a:t>
            </a:r>
          </a:p>
          <a:p>
            <a:pPr lvl="1"/>
            <a:r>
              <a:rPr lang="en-US" altLang="ko-KR" dirty="0" smtClean="0"/>
              <a:t>Allocate a new block in the index file</a:t>
            </a:r>
          </a:p>
          <a:p>
            <a:pPr lvl="1"/>
            <a:r>
              <a:rPr lang="en-US" altLang="ko-KR" dirty="0" smtClean="0"/>
              <a:t>Move the high-valued half of the index records into this new block</a:t>
            </a:r>
          </a:p>
          <a:p>
            <a:pPr lvl="1"/>
            <a:r>
              <a:rPr lang="en-US" altLang="ko-KR" dirty="0" smtClean="0"/>
              <a:t>Create a directory record for the new block</a:t>
            </a:r>
          </a:p>
          <a:p>
            <a:pPr lvl="1"/>
            <a:r>
              <a:rPr lang="en-US" altLang="ko-KR" dirty="0" smtClean="0"/>
              <a:t>Insert this new directory record into the same level-0 directory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990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Inserting Records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For example, Insert the new index record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52</a:t>
            </a:fld>
            <a:endParaRPr lang="ko-KR" altLang="en-US" dirty="0"/>
          </a:p>
        </p:txBody>
      </p:sp>
      <p:pic>
        <p:nvPicPr>
          <p:cNvPr id="6" name="Picture 1" descr="fig_21_14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2861733"/>
            <a:ext cx="7407275" cy="289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460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Inserting Records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For example, Insert the new index record [</a:t>
            </a:r>
            <a:r>
              <a:rPr lang="en-US" altLang="ko-KR" dirty="0" err="1" smtClean="0"/>
              <a:t>hal</a:t>
            </a:r>
            <a:r>
              <a:rPr lang="en-US" altLang="ko-KR" dirty="0" smtClean="0"/>
              <a:t>, r55]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53</a:t>
            </a:fld>
            <a:endParaRPr lang="ko-KR" altLang="en-US" dirty="0"/>
          </a:p>
        </p:txBody>
      </p:sp>
      <p:pic>
        <p:nvPicPr>
          <p:cNvPr id="6" name="Picture 1" descr="fig_21_14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2861733"/>
            <a:ext cx="7407275" cy="289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아래쪽 화살표 6"/>
          <p:cNvSpPr/>
          <p:nvPr/>
        </p:nvSpPr>
        <p:spPr>
          <a:xfrm>
            <a:off x="4351337" y="2421469"/>
            <a:ext cx="457200" cy="541867"/>
          </a:xfrm>
          <a:prstGeom prst="downArrow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856695" y="1964270"/>
            <a:ext cx="3498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Insert the new index record “</a:t>
            </a:r>
            <a:r>
              <a:rPr lang="en-US" altLang="ko-KR" dirty="0" err="1" smtClean="0">
                <a:latin typeface="Arial" pitchFamily="34" charset="0"/>
                <a:cs typeface="Arial" pitchFamily="34" charset="0"/>
              </a:rPr>
              <a:t>hal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”</a:t>
            </a:r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90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Inserting Records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For example, Insert the new index record [</a:t>
            </a:r>
            <a:r>
              <a:rPr lang="en-US" altLang="ko-KR" dirty="0" err="1" smtClean="0"/>
              <a:t>hal</a:t>
            </a:r>
            <a:r>
              <a:rPr lang="en-US" altLang="ko-KR" dirty="0" smtClean="0"/>
              <a:t>, r55]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54</a:t>
            </a:fld>
            <a:endParaRPr lang="ko-KR" altLang="en-US" dirty="0"/>
          </a:p>
        </p:txBody>
      </p:sp>
      <p:pic>
        <p:nvPicPr>
          <p:cNvPr id="6" name="Picture 1" descr="fig_21_14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2861733"/>
            <a:ext cx="7407275" cy="289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직선 화살표 연결선 8"/>
          <p:cNvCxnSpPr/>
          <p:nvPr/>
        </p:nvCxnSpPr>
        <p:spPr>
          <a:xfrm>
            <a:off x="4572794" y="3202775"/>
            <a:ext cx="0" cy="524674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H="1">
            <a:off x="3952875" y="3869531"/>
            <a:ext cx="197644" cy="848783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484729" y="4715148"/>
            <a:ext cx="938735" cy="33365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03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Inserting Records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For example, Insert the new index record [</a:t>
            </a:r>
            <a:r>
              <a:rPr lang="en-US" altLang="ko-KR" dirty="0" err="1" smtClean="0"/>
              <a:t>hal</a:t>
            </a:r>
            <a:r>
              <a:rPr lang="en-US" altLang="ko-KR" dirty="0" smtClean="0"/>
              <a:t>, r55]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55</a:t>
            </a:fld>
            <a:endParaRPr lang="ko-KR" altLang="en-US" dirty="0"/>
          </a:p>
        </p:txBody>
      </p:sp>
      <p:pic>
        <p:nvPicPr>
          <p:cNvPr id="6" name="Picture 1" descr="fig_21_14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2861733"/>
            <a:ext cx="7407275" cy="289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3484729" y="4715148"/>
            <a:ext cx="938735" cy="33365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046370" y="5146000"/>
            <a:ext cx="187743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This block is full!</a:t>
            </a:r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" name="구부러진 연결선 11"/>
          <p:cNvCxnSpPr>
            <a:stCxn id="11" idx="1"/>
            <a:endCxn id="16" idx="1"/>
          </p:cNvCxnSpPr>
          <p:nvPr/>
        </p:nvCxnSpPr>
        <p:spPr>
          <a:xfrm rot="10800000" flipH="1">
            <a:off x="3046369" y="4881976"/>
            <a:ext cx="438359" cy="448690"/>
          </a:xfrm>
          <a:prstGeom prst="curvedConnector3">
            <a:avLst>
              <a:gd name="adj1" fmla="val -52149"/>
            </a:avLst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492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Inserting Records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For example, Insert the new index record [</a:t>
            </a:r>
            <a:r>
              <a:rPr lang="en-US" altLang="ko-KR" dirty="0" err="1" smtClean="0"/>
              <a:t>hal</a:t>
            </a:r>
            <a:r>
              <a:rPr lang="en-US" altLang="ko-KR" dirty="0" smtClean="0"/>
              <a:t>, r55]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56</a:t>
            </a:fld>
            <a:endParaRPr lang="ko-KR" altLang="en-US" dirty="0"/>
          </a:p>
        </p:txBody>
      </p:sp>
      <p:pic>
        <p:nvPicPr>
          <p:cNvPr id="6" name="Picture 1" descr="fig_21_14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928" y="2063447"/>
            <a:ext cx="4363358" cy="1704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" descr="fig_21_15.jp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27" y="4161403"/>
            <a:ext cx="7407275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3954096" y="2525486"/>
            <a:ext cx="1227504" cy="89771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2103525" y="3423203"/>
            <a:ext cx="1850572" cy="925866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2103525" y="4349069"/>
            <a:ext cx="4935904" cy="119538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5181601" y="3423203"/>
            <a:ext cx="1857828" cy="925866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515022" y="3803068"/>
            <a:ext cx="613982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Split block, moving the upper half of its records into the new block</a:t>
            </a:r>
            <a:endParaRPr lang="ko-KR" alt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36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Inserting Records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For example, Insert the new index record [</a:t>
            </a:r>
            <a:r>
              <a:rPr lang="en-US" altLang="ko-KR" dirty="0" err="1" smtClean="0"/>
              <a:t>hal</a:t>
            </a:r>
            <a:r>
              <a:rPr lang="en-US" altLang="ko-KR" dirty="0" smtClean="0"/>
              <a:t>, r55]</a:t>
            </a:r>
          </a:p>
          <a:p>
            <a:pPr lvl="1"/>
            <a:r>
              <a:rPr lang="en-US" altLang="ko-KR" dirty="0" smtClean="0"/>
              <a:t>Split the index block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57</a:t>
            </a:fld>
            <a:endParaRPr lang="ko-KR" altLang="en-US" dirty="0"/>
          </a:p>
        </p:txBody>
      </p:sp>
      <p:pic>
        <p:nvPicPr>
          <p:cNvPr id="9" name="Picture 1" descr="fig_21_15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3118757"/>
            <a:ext cx="7407275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4358236" y="4042210"/>
            <a:ext cx="1115913" cy="4187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973044" y="4598985"/>
            <a:ext cx="471154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The first record of the new block is [</a:t>
            </a:r>
            <a:r>
              <a:rPr lang="en-US" altLang="ko-KR" dirty="0" err="1" smtClean="0">
                <a:latin typeface="Arial" pitchFamily="34" charset="0"/>
                <a:cs typeface="Arial" pitchFamily="34" charset="0"/>
              </a:rPr>
              <a:t>jim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, r48].</a:t>
            </a:r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" name="구부러진 연결선 14"/>
          <p:cNvCxnSpPr>
            <a:stCxn id="14" idx="1"/>
            <a:endCxn id="13" idx="1"/>
          </p:cNvCxnSpPr>
          <p:nvPr/>
        </p:nvCxnSpPr>
        <p:spPr>
          <a:xfrm rot="10800000" flipH="1">
            <a:off x="2973044" y="4251607"/>
            <a:ext cx="1385192" cy="532045"/>
          </a:xfrm>
          <a:prstGeom prst="curvedConnector3">
            <a:avLst>
              <a:gd name="adj1" fmla="val -16503"/>
            </a:avLst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03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Inserting Records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For example, Insert the new index record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58</a:t>
            </a:fld>
            <a:endParaRPr lang="ko-KR" altLang="en-US" dirty="0"/>
          </a:p>
        </p:txBody>
      </p:sp>
      <p:pic>
        <p:nvPicPr>
          <p:cNvPr id="6" name="Picture 1" descr="fig_21_14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2861733"/>
            <a:ext cx="7407275" cy="289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690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The Index Interface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80253"/>
            <a:ext cx="8229600" cy="4525963"/>
          </a:xfrm>
        </p:spPr>
        <p:txBody>
          <a:bodyPr/>
          <a:lstStyle/>
          <a:p>
            <a:r>
              <a:rPr lang="en-US" altLang="ko-KR" dirty="0" smtClean="0"/>
              <a:t>In </a:t>
            </a:r>
            <a:r>
              <a:rPr lang="en-US" altLang="ko-KR" dirty="0" err="1" smtClean="0"/>
              <a:t>SimpleDB</a:t>
            </a:r>
            <a:r>
              <a:rPr lang="en-US" altLang="ko-KR" dirty="0" smtClean="0"/>
              <a:t>, an </a:t>
            </a:r>
            <a:r>
              <a:rPr lang="en-US" altLang="ko-KR" i="1" dirty="0" smtClean="0"/>
              <a:t>index</a:t>
            </a:r>
            <a:r>
              <a:rPr lang="en-US" altLang="ko-KR" dirty="0" smtClean="0"/>
              <a:t> can have only one indexed field.</a:t>
            </a:r>
          </a:p>
          <a:p>
            <a:pPr lvl="1"/>
            <a:r>
              <a:rPr lang="en-US" altLang="ko-KR" dirty="0" smtClean="0"/>
              <a:t>An index record consists of two values; </a:t>
            </a:r>
            <a:r>
              <a:rPr lang="en-US" altLang="ko-KR" b="1" i="1" dirty="0" err="1" smtClean="0"/>
              <a:t>dataval</a:t>
            </a:r>
            <a:r>
              <a:rPr lang="en-US" altLang="ko-KR" b="1" i="1" dirty="0" smtClean="0"/>
              <a:t>, </a:t>
            </a:r>
            <a:r>
              <a:rPr lang="en-US" altLang="ko-KR" b="1" i="1" dirty="0" err="1" smtClean="0"/>
              <a:t>datarid</a:t>
            </a:r>
            <a:endParaRPr lang="en-US" altLang="ko-KR" b="1" i="1" dirty="0" smtClean="0"/>
          </a:p>
          <a:p>
            <a:pPr lvl="3"/>
            <a:endParaRPr lang="en-US" altLang="ko-KR" b="1" i="1" dirty="0"/>
          </a:p>
          <a:p>
            <a:r>
              <a:rPr lang="en-US" altLang="ko-KR" dirty="0" smtClean="0"/>
              <a:t>Each </a:t>
            </a:r>
            <a:r>
              <a:rPr lang="en-US" altLang="ko-KR" dirty="0" err="1" smtClean="0"/>
              <a:t>SimpleDB</a:t>
            </a:r>
            <a:r>
              <a:rPr lang="en-US" altLang="ko-KR" dirty="0" smtClean="0"/>
              <a:t> index record contains a </a:t>
            </a:r>
            <a:r>
              <a:rPr lang="en-US" altLang="ko-KR" i="1" dirty="0" err="1" smtClean="0"/>
              <a:t>dataval</a:t>
            </a:r>
            <a:r>
              <a:rPr lang="en-US" altLang="ko-KR" dirty="0"/>
              <a:t> </a:t>
            </a:r>
            <a:r>
              <a:rPr lang="en-US" altLang="ko-KR" dirty="0" smtClean="0"/>
              <a:t>and a </a:t>
            </a:r>
            <a:r>
              <a:rPr lang="en-US" altLang="ko-KR" i="1" dirty="0" err="1" smtClean="0"/>
              <a:t>datarid</a:t>
            </a:r>
            <a:r>
              <a:rPr lang="en-US" altLang="ko-KR" i="1" dirty="0" smtClean="0"/>
              <a:t>.</a:t>
            </a:r>
          </a:p>
          <a:p>
            <a:pPr lvl="1"/>
            <a:r>
              <a:rPr lang="en-US" altLang="ko-KR" dirty="0" smtClean="0"/>
              <a:t>The</a:t>
            </a:r>
            <a:r>
              <a:rPr lang="en-US" altLang="ko-KR" b="1" i="1" dirty="0" smtClean="0"/>
              <a:t> </a:t>
            </a:r>
            <a:r>
              <a:rPr lang="en-US" altLang="ko-KR" b="1" i="1" dirty="0" err="1" smtClean="0"/>
              <a:t>dataval</a:t>
            </a:r>
            <a:r>
              <a:rPr lang="en-US" altLang="ko-KR" b="1" i="1" dirty="0" smtClean="0"/>
              <a:t> </a:t>
            </a:r>
            <a:r>
              <a:rPr lang="en-US" altLang="ko-KR" dirty="0" smtClean="0"/>
              <a:t>is the value of the indexed field.</a:t>
            </a:r>
          </a:p>
          <a:p>
            <a:pPr lvl="1"/>
            <a:r>
              <a:rPr lang="en-US" altLang="ko-KR" dirty="0" smtClean="0"/>
              <a:t>The </a:t>
            </a:r>
            <a:r>
              <a:rPr lang="en-US" altLang="ko-KR" b="1" i="1" dirty="0" err="1" smtClean="0"/>
              <a:t>datarid</a:t>
            </a:r>
            <a:r>
              <a:rPr lang="en-US" altLang="ko-KR" dirty="0" smtClean="0"/>
              <a:t> is the rid of the corresponding data record.</a:t>
            </a:r>
          </a:p>
          <a:p>
            <a:pPr lvl="3"/>
            <a:endParaRPr lang="en-US" altLang="ko-KR" dirty="0" smtClean="0"/>
          </a:p>
          <a:p>
            <a:r>
              <a:rPr lang="en-US" altLang="ko-KR" dirty="0" smtClean="0"/>
              <a:t>An index in </a:t>
            </a:r>
            <a:r>
              <a:rPr lang="en-US" altLang="ko-KR" dirty="0" err="1" smtClean="0"/>
              <a:t>SimpleDB</a:t>
            </a:r>
            <a:r>
              <a:rPr lang="en-US" altLang="ko-KR" dirty="0" smtClean="0"/>
              <a:t> is an object in a class that implements the interface Index.</a:t>
            </a:r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5" name="Picture 1" descr="fig_21_01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645" y="4098585"/>
            <a:ext cx="6032497" cy="2347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289300" y="4406900"/>
            <a:ext cx="4673600" cy="2286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9052" y="4846500"/>
            <a:ext cx="323165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Takes search key as its argument</a:t>
            </a:r>
            <a:endParaRPr lang="ko-KR" altLang="en-US" sz="16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직선 화살표 연결선 8"/>
          <p:cNvCxnSpPr>
            <a:stCxn id="7" idx="0"/>
            <a:endCxn id="6" idx="1"/>
          </p:cNvCxnSpPr>
          <p:nvPr/>
        </p:nvCxnSpPr>
        <p:spPr>
          <a:xfrm flipV="1">
            <a:off x="1704879" y="4521200"/>
            <a:ext cx="1584421" cy="32530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06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Inserting Records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For example, Insert the new index record [</a:t>
            </a:r>
            <a:r>
              <a:rPr lang="en-US" altLang="ko-KR" dirty="0" err="1" smtClean="0"/>
              <a:t>zoe</a:t>
            </a:r>
            <a:r>
              <a:rPr lang="en-US" altLang="ko-KR" dirty="0" smtClean="0"/>
              <a:t>, r56]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59</a:t>
            </a:fld>
            <a:endParaRPr lang="ko-KR" altLang="en-US" dirty="0"/>
          </a:p>
        </p:txBody>
      </p:sp>
      <p:pic>
        <p:nvPicPr>
          <p:cNvPr id="6" name="Picture 1" descr="fig_21_14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2861733"/>
            <a:ext cx="7407275" cy="289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아래쪽 화살표 6"/>
          <p:cNvSpPr/>
          <p:nvPr/>
        </p:nvSpPr>
        <p:spPr>
          <a:xfrm>
            <a:off x="4351337" y="2421469"/>
            <a:ext cx="457200" cy="541867"/>
          </a:xfrm>
          <a:prstGeom prst="downArrow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856695" y="1964270"/>
            <a:ext cx="360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Insert the new index record “</a:t>
            </a:r>
            <a:r>
              <a:rPr lang="en-US" altLang="ko-KR" dirty="0" err="1" smtClean="0">
                <a:latin typeface="Arial" pitchFamily="34" charset="0"/>
                <a:cs typeface="Arial" pitchFamily="34" charset="0"/>
              </a:rPr>
              <a:t>zoe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”</a:t>
            </a:r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10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Inserting Records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For example, Insert the new index record [</a:t>
            </a:r>
            <a:r>
              <a:rPr lang="en-US" altLang="ko-KR" dirty="0" err="1" smtClean="0"/>
              <a:t>zoe</a:t>
            </a:r>
            <a:r>
              <a:rPr lang="en-US" altLang="ko-KR" dirty="0" smtClean="0"/>
              <a:t>, r56]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60</a:t>
            </a:fld>
            <a:endParaRPr lang="ko-KR" altLang="en-US" dirty="0"/>
          </a:p>
        </p:txBody>
      </p:sp>
      <p:pic>
        <p:nvPicPr>
          <p:cNvPr id="6" name="Picture 1" descr="fig_21_14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2861733"/>
            <a:ext cx="7407275" cy="289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직선 화살표 연결선 8"/>
          <p:cNvCxnSpPr/>
          <p:nvPr/>
        </p:nvCxnSpPr>
        <p:spPr>
          <a:xfrm>
            <a:off x="5029200" y="3230880"/>
            <a:ext cx="1440180" cy="481329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6891576" y="3866365"/>
            <a:ext cx="393144" cy="848783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800112" y="4704271"/>
            <a:ext cx="938735" cy="33365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39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Inserting Records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For example, Insert the new index record [</a:t>
            </a:r>
            <a:r>
              <a:rPr lang="en-US" altLang="ko-KR" dirty="0" err="1" smtClean="0"/>
              <a:t>zoe</a:t>
            </a:r>
            <a:r>
              <a:rPr lang="en-US" altLang="ko-KR" dirty="0" smtClean="0"/>
              <a:t>, r56]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61</a:t>
            </a:fld>
            <a:endParaRPr lang="ko-KR" altLang="en-US" dirty="0"/>
          </a:p>
        </p:txBody>
      </p:sp>
      <p:pic>
        <p:nvPicPr>
          <p:cNvPr id="6" name="Picture 1" descr="fig_21_14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2861733"/>
            <a:ext cx="7407275" cy="289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6800112" y="4704271"/>
            <a:ext cx="938735" cy="33365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434232" y="5130886"/>
            <a:ext cx="4365298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This block is split.</a:t>
            </a:r>
          </a:p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The first record of the new block is “tom”.</a:t>
            </a:r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구부러진 연결선 12"/>
          <p:cNvCxnSpPr>
            <a:stCxn id="12" idx="3"/>
            <a:endCxn id="11" idx="3"/>
          </p:cNvCxnSpPr>
          <p:nvPr/>
        </p:nvCxnSpPr>
        <p:spPr>
          <a:xfrm flipH="1" flipV="1">
            <a:off x="7738847" y="4871099"/>
            <a:ext cx="1060683" cy="582953"/>
          </a:xfrm>
          <a:prstGeom prst="curvedConnector3">
            <a:avLst>
              <a:gd name="adj1" fmla="val -21552"/>
            </a:avLst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05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Inserting Records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For example, Insert the new index record [</a:t>
            </a:r>
            <a:r>
              <a:rPr lang="en-US" altLang="ko-KR" dirty="0" err="1" smtClean="0"/>
              <a:t>zoe</a:t>
            </a:r>
            <a:r>
              <a:rPr lang="en-US" altLang="ko-KR" dirty="0" smtClean="0"/>
              <a:t>, r56]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62</a:t>
            </a:fld>
            <a:endParaRPr lang="ko-KR" altLang="en-US" dirty="0"/>
          </a:p>
        </p:txBody>
      </p:sp>
      <p:pic>
        <p:nvPicPr>
          <p:cNvPr id="6" name="Picture 1" descr="fig_21_14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2861733"/>
            <a:ext cx="7407275" cy="289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5935456" y="3705204"/>
            <a:ext cx="1032609" cy="33365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803135" y="4339876"/>
            <a:ext cx="348044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Insert “</a:t>
            </a:r>
            <a:r>
              <a:rPr lang="en-US" altLang="ko-KR" dirty="0" err="1" smtClean="0">
                <a:latin typeface="Arial" pitchFamily="34" charset="0"/>
                <a:cs typeface="Arial" pitchFamily="34" charset="0"/>
              </a:rPr>
              <a:t>tom”s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 record to this block</a:t>
            </a:r>
          </a:p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But, this is full!!!!</a:t>
            </a:r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구부러진 연결선 12"/>
          <p:cNvCxnSpPr>
            <a:stCxn id="12" idx="3"/>
            <a:endCxn id="11" idx="3"/>
          </p:cNvCxnSpPr>
          <p:nvPr/>
        </p:nvCxnSpPr>
        <p:spPr>
          <a:xfrm flipH="1" flipV="1">
            <a:off x="6968065" y="3872032"/>
            <a:ext cx="1315510" cy="791010"/>
          </a:xfrm>
          <a:prstGeom prst="curvedConnector3">
            <a:avLst>
              <a:gd name="adj1" fmla="val -17377"/>
            </a:avLst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06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" descr="fig_21_16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61" y="4177359"/>
            <a:ext cx="7111238" cy="2202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Inserting Records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For example, Insert the new index record [</a:t>
            </a:r>
            <a:r>
              <a:rPr lang="en-US" altLang="ko-KR" dirty="0" err="1" smtClean="0"/>
              <a:t>zoe</a:t>
            </a:r>
            <a:r>
              <a:rPr lang="en-US" altLang="ko-KR" dirty="0" smtClean="0"/>
              <a:t>, r56]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63</a:t>
            </a:fld>
            <a:endParaRPr lang="ko-KR" altLang="en-US" dirty="0"/>
          </a:p>
        </p:txBody>
      </p:sp>
      <p:pic>
        <p:nvPicPr>
          <p:cNvPr id="9" name="Picture 1" descr="fig_21_14.jp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928" y="2063447"/>
            <a:ext cx="4363358" cy="1704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5020941" y="2455947"/>
            <a:ext cx="1633807" cy="98748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1646324" y="3423203"/>
            <a:ext cx="3374617" cy="933123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646324" y="4356326"/>
            <a:ext cx="5821275" cy="119538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6654748" y="3443436"/>
            <a:ext cx="812851" cy="912890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559893" y="3802072"/>
            <a:ext cx="350128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Split directory block and index block!</a:t>
            </a:r>
            <a:endParaRPr lang="ko-KR" alt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22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fig_21_16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44" y="2500968"/>
            <a:ext cx="7111238" cy="2202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Inserting Records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81851"/>
            <a:ext cx="8229600" cy="4952816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For example, Insert the new index record [</a:t>
            </a:r>
            <a:r>
              <a:rPr lang="en-US" altLang="ko-KR" dirty="0" err="1" smtClean="0"/>
              <a:t>zoe</a:t>
            </a:r>
            <a:r>
              <a:rPr lang="en-US" altLang="ko-KR" dirty="0" smtClean="0"/>
              <a:t>, r56]</a:t>
            </a:r>
          </a:p>
          <a:p>
            <a:pPr lvl="1"/>
            <a:r>
              <a:rPr lang="en-US" altLang="ko-KR" dirty="0" smtClean="0"/>
              <a:t>Split the directory block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 smtClean="0"/>
              <a:t>If </a:t>
            </a:r>
            <a:r>
              <a:rPr lang="en-US" altLang="ko-KR" dirty="0"/>
              <a:t>the root block splits, then a new root block is created, and the B-tree gains an additional level.</a:t>
            </a:r>
          </a:p>
          <a:p>
            <a:pPr lvl="1"/>
            <a:r>
              <a:rPr lang="en-US" altLang="ko-KR" dirty="0"/>
              <a:t>In example, the root became a new level-2 block.</a:t>
            </a:r>
            <a:endParaRPr lang="ko-KR" altLang="en-US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64</a:t>
            </a:fld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2789461" y="2651245"/>
            <a:ext cx="4079259" cy="50696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48094" y="4118708"/>
            <a:ext cx="64145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Two directory records stay in the original block and move to the new block.</a:t>
            </a:r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9" name="구부러진 연결선 18"/>
          <p:cNvCxnSpPr>
            <a:stCxn id="13" idx="1"/>
            <a:endCxn id="16" idx="1"/>
          </p:cNvCxnSpPr>
          <p:nvPr/>
        </p:nvCxnSpPr>
        <p:spPr>
          <a:xfrm rot="10800000" flipH="1">
            <a:off x="2448093" y="2904726"/>
            <a:ext cx="341367" cy="1537148"/>
          </a:xfrm>
          <a:prstGeom prst="curvedConnector3">
            <a:avLst>
              <a:gd name="adj1" fmla="val -66966"/>
            </a:avLst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53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Duplicate </a:t>
            </a:r>
            <a:r>
              <a:rPr lang="en-US" altLang="ko-KR" dirty="0" err="1" smtClean="0"/>
              <a:t>Datavals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When you split a block, we must place all records having the same </a:t>
            </a:r>
            <a:r>
              <a:rPr lang="en-US" altLang="ko-KR" dirty="0" err="1" smtClean="0"/>
              <a:t>dataval</a:t>
            </a:r>
            <a:r>
              <a:rPr lang="en-US" altLang="ko-KR" dirty="0" smtClean="0"/>
              <a:t> in the same block.</a:t>
            </a:r>
          </a:p>
          <a:p>
            <a:endParaRPr lang="en-US" altLang="ko-KR" dirty="0"/>
          </a:p>
          <a:p>
            <a:r>
              <a:rPr lang="en-US" altLang="ko-KR" dirty="0" smtClean="0"/>
              <a:t>For example, insert a record for “peg”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65</a:t>
            </a:fld>
            <a:endParaRPr lang="ko-KR" altLang="en-US"/>
          </a:p>
        </p:txBody>
      </p:sp>
      <p:pic>
        <p:nvPicPr>
          <p:cNvPr id="5" name="Picture 1" descr="fig_21_17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566" y="3065992"/>
            <a:ext cx="7116233" cy="321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직선 화살표 연결선 7"/>
          <p:cNvCxnSpPr/>
          <p:nvPr/>
        </p:nvCxnSpPr>
        <p:spPr>
          <a:xfrm>
            <a:off x="4968240" y="3448684"/>
            <a:ext cx="2049780" cy="328624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6469380" y="3947160"/>
            <a:ext cx="114300" cy="327660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6469380" y="4427220"/>
            <a:ext cx="0" cy="853440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5760128" y="5261934"/>
            <a:ext cx="976542" cy="3147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56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Duplicate </a:t>
            </a:r>
            <a:r>
              <a:rPr lang="en-US" altLang="ko-KR" dirty="0" err="1" smtClean="0"/>
              <a:t>Datavals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66</a:t>
            </a:fld>
            <a:endParaRPr lang="ko-KR" altLang="en-US"/>
          </a:p>
        </p:txBody>
      </p:sp>
      <p:pic>
        <p:nvPicPr>
          <p:cNvPr id="10" name="Picture 1" descr="fig_21_18.jp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51" y="1198210"/>
            <a:ext cx="5496375" cy="5014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1263083" y="1311936"/>
            <a:ext cx="3708421" cy="81646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11" idx="3"/>
            <a:endCxn id="15" idx="1"/>
          </p:cNvCxnSpPr>
          <p:nvPr/>
        </p:nvCxnSpPr>
        <p:spPr>
          <a:xfrm>
            <a:off x="4971504" y="1720169"/>
            <a:ext cx="1276896" cy="323166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248400" y="1720169"/>
            <a:ext cx="282641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There are several records</a:t>
            </a:r>
          </a:p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for the </a:t>
            </a:r>
            <a:r>
              <a:rPr lang="en-US" altLang="ko-KR" dirty="0" err="1" smtClean="0">
                <a:latin typeface="Arial" pitchFamily="34" charset="0"/>
                <a:cs typeface="Arial" pitchFamily="34" charset="0"/>
              </a:rPr>
              <a:t>dataval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 “</a:t>
            </a:r>
            <a:r>
              <a:rPr lang="en-US" altLang="ko-KR" dirty="0" err="1" smtClean="0">
                <a:latin typeface="Arial" pitchFamily="34" charset="0"/>
                <a:cs typeface="Arial" pitchFamily="34" charset="0"/>
              </a:rPr>
              <a:t>ron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”</a:t>
            </a:r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43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Duplicate </a:t>
            </a:r>
            <a:r>
              <a:rPr lang="en-US" altLang="ko-KR" dirty="0" err="1" smtClean="0"/>
              <a:t>Datavals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67</a:t>
            </a:fld>
            <a:endParaRPr lang="ko-KR" altLang="en-US"/>
          </a:p>
        </p:txBody>
      </p:sp>
      <p:pic>
        <p:nvPicPr>
          <p:cNvPr id="10" name="Picture 1" descr="fig_21_18.jp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51" y="1198210"/>
            <a:ext cx="5496375" cy="5014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1263083" y="1311936"/>
            <a:ext cx="3708421" cy="81646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248400" y="1484275"/>
            <a:ext cx="267733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Insert a record for “peg” </a:t>
            </a:r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오른쪽 화살표 5"/>
          <p:cNvSpPr/>
          <p:nvPr/>
        </p:nvSpPr>
        <p:spPr>
          <a:xfrm rot="10800000">
            <a:off x="5118055" y="1486626"/>
            <a:ext cx="1025361" cy="383956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84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Duplicate </a:t>
            </a:r>
            <a:r>
              <a:rPr lang="en-US" altLang="ko-KR" dirty="0" err="1" smtClean="0"/>
              <a:t>Datavals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68</a:t>
            </a:fld>
            <a:endParaRPr lang="ko-KR" altLang="en-US"/>
          </a:p>
        </p:txBody>
      </p:sp>
      <p:pic>
        <p:nvPicPr>
          <p:cNvPr id="10" name="Picture 1" descr="fig_21_18.jp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51" y="1198210"/>
            <a:ext cx="5496375" cy="5014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695047" y="2517281"/>
            <a:ext cx="4935688" cy="145897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511881" y="2941958"/>
            <a:ext cx="231345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The result of splitting</a:t>
            </a:r>
          </a:p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the block evenly</a:t>
            </a:r>
          </a:p>
        </p:txBody>
      </p:sp>
      <p:cxnSp>
        <p:nvCxnSpPr>
          <p:cNvPr id="8" name="직선 화살표 연결선 7"/>
          <p:cNvCxnSpPr>
            <a:stCxn id="11" idx="3"/>
            <a:endCxn id="15" idx="1"/>
          </p:cNvCxnSpPr>
          <p:nvPr/>
        </p:nvCxnSpPr>
        <p:spPr>
          <a:xfrm>
            <a:off x="5630735" y="3246768"/>
            <a:ext cx="881146" cy="18356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06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The Index Interface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80253"/>
            <a:ext cx="8229600" cy="4525963"/>
          </a:xfrm>
        </p:spPr>
        <p:txBody>
          <a:bodyPr/>
          <a:lstStyle/>
          <a:p>
            <a:r>
              <a:rPr lang="en-US" altLang="ko-KR" dirty="0" smtClean="0"/>
              <a:t>In </a:t>
            </a:r>
            <a:r>
              <a:rPr lang="en-US" altLang="ko-KR" dirty="0" err="1" smtClean="0"/>
              <a:t>SimpleDB</a:t>
            </a:r>
            <a:r>
              <a:rPr lang="en-US" altLang="ko-KR" dirty="0" smtClean="0"/>
              <a:t>, an </a:t>
            </a:r>
            <a:r>
              <a:rPr lang="en-US" altLang="ko-KR" i="1" dirty="0" smtClean="0"/>
              <a:t>index</a:t>
            </a:r>
            <a:r>
              <a:rPr lang="en-US" altLang="ko-KR" dirty="0" smtClean="0"/>
              <a:t> can have only one indexed field.</a:t>
            </a:r>
          </a:p>
          <a:p>
            <a:pPr lvl="1"/>
            <a:r>
              <a:rPr lang="en-US" altLang="ko-KR" dirty="0" smtClean="0"/>
              <a:t>An index record consists of two values; </a:t>
            </a:r>
            <a:r>
              <a:rPr lang="en-US" altLang="ko-KR" b="1" i="1" dirty="0" err="1" smtClean="0"/>
              <a:t>dataval</a:t>
            </a:r>
            <a:r>
              <a:rPr lang="en-US" altLang="ko-KR" b="1" i="1" dirty="0" smtClean="0"/>
              <a:t>, </a:t>
            </a:r>
            <a:r>
              <a:rPr lang="en-US" altLang="ko-KR" b="1" i="1" dirty="0" err="1" smtClean="0"/>
              <a:t>datarid</a:t>
            </a:r>
            <a:endParaRPr lang="en-US" altLang="ko-KR" b="1" i="1" dirty="0" smtClean="0"/>
          </a:p>
          <a:p>
            <a:pPr lvl="3"/>
            <a:endParaRPr lang="en-US" altLang="ko-KR" b="1" i="1" dirty="0"/>
          </a:p>
          <a:p>
            <a:r>
              <a:rPr lang="en-US" altLang="ko-KR" dirty="0" smtClean="0"/>
              <a:t>Each </a:t>
            </a:r>
            <a:r>
              <a:rPr lang="en-US" altLang="ko-KR" dirty="0" err="1" smtClean="0"/>
              <a:t>SimpleDB</a:t>
            </a:r>
            <a:r>
              <a:rPr lang="en-US" altLang="ko-KR" dirty="0" smtClean="0"/>
              <a:t> index record contains a </a:t>
            </a:r>
            <a:r>
              <a:rPr lang="en-US" altLang="ko-KR" i="1" dirty="0" err="1" smtClean="0"/>
              <a:t>dataval</a:t>
            </a:r>
            <a:r>
              <a:rPr lang="en-US" altLang="ko-KR" dirty="0"/>
              <a:t> </a:t>
            </a:r>
            <a:r>
              <a:rPr lang="en-US" altLang="ko-KR" dirty="0" smtClean="0"/>
              <a:t>and a </a:t>
            </a:r>
            <a:r>
              <a:rPr lang="en-US" altLang="ko-KR" i="1" dirty="0" err="1" smtClean="0"/>
              <a:t>datarid</a:t>
            </a:r>
            <a:r>
              <a:rPr lang="en-US" altLang="ko-KR" i="1" dirty="0" smtClean="0"/>
              <a:t>.</a:t>
            </a:r>
          </a:p>
          <a:p>
            <a:pPr lvl="1"/>
            <a:r>
              <a:rPr lang="en-US" altLang="ko-KR" dirty="0" smtClean="0"/>
              <a:t>The</a:t>
            </a:r>
            <a:r>
              <a:rPr lang="en-US" altLang="ko-KR" b="1" i="1" dirty="0" smtClean="0"/>
              <a:t> </a:t>
            </a:r>
            <a:r>
              <a:rPr lang="en-US" altLang="ko-KR" b="1" i="1" dirty="0" err="1" smtClean="0"/>
              <a:t>dataval</a:t>
            </a:r>
            <a:r>
              <a:rPr lang="en-US" altLang="ko-KR" b="1" i="1" dirty="0" smtClean="0"/>
              <a:t> </a:t>
            </a:r>
            <a:r>
              <a:rPr lang="en-US" altLang="ko-KR" dirty="0" smtClean="0"/>
              <a:t>is the value of the indexed field.</a:t>
            </a:r>
          </a:p>
          <a:p>
            <a:pPr lvl="1"/>
            <a:r>
              <a:rPr lang="en-US" altLang="ko-KR" dirty="0" smtClean="0"/>
              <a:t>The </a:t>
            </a:r>
            <a:r>
              <a:rPr lang="en-US" altLang="ko-KR" b="1" i="1" dirty="0" err="1" smtClean="0"/>
              <a:t>datarid</a:t>
            </a:r>
            <a:r>
              <a:rPr lang="en-US" altLang="ko-KR" dirty="0" smtClean="0"/>
              <a:t> is the rid of the corresponding data record.</a:t>
            </a:r>
          </a:p>
          <a:p>
            <a:pPr lvl="3"/>
            <a:endParaRPr lang="en-US" altLang="ko-KR" dirty="0" smtClean="0"/>
          </a:p>
          <a:p>
            <a:r>
              <a:rPr lang="en-US" altLang="ko-KR" dirty="0" smtClean="0"/>
              <a:t>An index in </a:t>
            </a:r>
            <a:r>
              <a:rPr lang="en-US" altLang="ko-KR" dirty="0" err="1" smtClean="0"/>
              <a:t>SimpleDB</a:t>
            </a:r>
            <a:r>
              <a:rPr lang="en-US" altLang="ko-KR" dirty="0" smtClean="0"/>
              <a:t> is an object in a class that implements the interface Index.</a:t>
            </a:r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5" name="Picture 1" descr="fig_21_01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645" y="4098585"/>
            <a:ext cx="6032497" cy="2347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289300" y="4610100"/>
            <a:ext cx="2209800" cy="2286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89000" y="4533900"/>
            <a:ext cx="1784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Moves the index</a:t>
            </a:r>
          </a:p>
          <a:p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to the next record</a:t>
            </a:r>
            <a:endParaRPr lang="ko-KR" altLang="en-US" sz="16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직선 화살표 연결선 8"/>
          <p:cNvCxnSpPr>
            <a:stCxn id="7" idx="3"/>
            <a:endCxn id="6" idx="1"/>
          </p:cNvCxnSpPr>
          <p:nvPr/>
        </p:nvCxnSpPr>
        <p:spPr>
          <a:xfrm flipV="1">
            <a:off x="2673463" y="4724400"/>
            <a:ext cx="615837" cy="101888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54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Duplicate </a:t>
            </a:r>
            <a:r>
              <a:rPr lang="en-US" altLang="ko-KR" dirty="0" err="1" smtClean="0"/>
              <a:t>Datavals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69</a:t>
            </a:fld>
            <a:endParaRPr lang="ko-KR" altLang="en-US"/>
          </a:p>
        </p:txBody>
      </p:sp>
      <p:pic>
        <p:nvPicPr>
          <p:cNvPr id="10" name="Picture 1" descr="fig_21_18.jp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51" y="1198210"/>
            <a:ext cx="5496375" cy="5014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695051" y="4107596"/>
            <a:ext cx="4935688" cy="132633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234772" y="4188869"/>
            <a:ext cx="2672526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Placing the five “</a:t>
            </a:r>
            <a:r>
              <a:rPr lang="en-US" altLang="ko-KR" dirty="0" err="1" smtClean="0">
                <a:latin typeface="Arial" pitchFamily="34" charset="0"/>
                <a:cs typeface="Arial" pitchFamily="34" charset="0"/>
              </a:rPr>
              <a:t>ron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”</a:t>
            </a:r>
          </a:p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records in the new block</a:t>
            </a:r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직선 화살표 연결선 7"/>
          <p:cNvCxnSpPr>
            <a:stCxn id="11" idx="3"/>
            <a:endCxn id="15" idx="1"/>
          </p:cNvCxnSpPr>
          <p:nvPr/>
        </p:nvCxnSpPr>
        <p:spPr>
          <a:xfrm flipV="1">
            <a:off x="5630739" y="4512035"/>
            <a:ext cx="604033" cy="258731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17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Duplicate </a:t>
            </a:r>
            <a:r>
              <a:rPr lang="en-US" altLang="ko-KR" dirty="0" err="1" smtClean="0"/>
              <a:t>Datavals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70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81851"/>
            <a:ext cx="8229600" cy="4988222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The only real problem occurs when all of the records in the index block have the same </a:t>
            </a:r>
            <a:r>
              <a:rPr lang="en-US" altLang="ko-KR" dirty="0" err="1" smtClean="0"/>
              <a:t>dataval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Best approach is to use an overflow block.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An index block can contain a chain of overflow blocks.</a:t>
            </a:r>
          </a:p>
          <a:p>
            <a:pPr lvl="1"/>
            <a:r>
              <a:rPr lang="en-US" altLang="ko-KR" dirty="0" smtClean="0"/>
              <a:t>Each overflow block will be completely filled.</a:t>
            </a:r>
          </a:p>
          <a:p>
            <a:endParaRPr lang="ko-KR" altLang="en-US" dirty="0"/>
          </a:p>
        </p:txBody>
      </p:sp>
      <p:pic>
        <p:nvPicPr>
          <p:cNvPr id="9" name="Picture 1" descr="fig_21_19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2712018"/>
            <a:ext cx="7407275" cy="252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4579937" y="4026046"/>
            <a:ext cx="3463926" cy="52602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797063" y="4804150"/>
            <a:ext cx="17952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Overflow block</a:t>
            </a:r>
          </a:p>
        </p:txBody>
      </p:sp>
      <p:cxnSp>
        <p:nvCxnSpPr>
          <p:cNvPr id="14" name="직선 화살표 연결선 13"/>
          <p:cNvCxnSpPr>
            <a:stCxn id="12" idx="2"/>
            <a:endCxn id="13" idx="0"/>
          </p:cNvCxnSpPr>
          <p:nvPr/>
        </p:nvCxnSpPr>
        <p:spPr>
          <a:xfrm>
            <a:off x="6311900" y="4552075"/>
            <a:ext cx="382777" cy="252075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39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Duplicate </a:t>
            </a:r>
            <a:r>
              <a:rPr lang="en-US" altLang="ko-KR" dirty="0" err="1" smtClean="0"/>
              <a:t>Datavals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If the block fills up again, there are two possibilities:</a:t>
            </a:r>
          </a:p>
          <a:p>
            <a:pPr lvl="1"/>
            <a:r>
              <a:rPr lang="en-US" altLang="ko-KR" dirty="0" smtClean="0"/>
              <a:t>If there are at least two different </a:t>
            </a:r>
            <a:r>
              <a:rPr lang="en-US" altLang="ko-KR" dirty="0" err="1" smtClean="0"/>
              <a:t>datavals</a:t>
            </a:r>
            <a:r>
              <a:rPr lang="en-US" altLang="ko-KR" dirty="0" smtClean="0"/>
              <a:t> in the block, it splits.</a:t>
            </a:r>
          </a:p>
          <a:p>
            <a:pPr lvl="1"/>
            <a:r>
              <a:rPr lang="en-US" altLang="ko-KR" dirty="0" smtClean="0"/>
              <a:t>If the block contains only one type records, another overflow block is created and chained to the existing one.</a:t>
            </a:r>
          </a:p>
          <a:p>
            <a:pPr lvl="1"/>
            <a:endParaRPr lang="en-US" altLang="ko-KR" dirty="0"/>
          </a:p>
          <a:p>
            <a:r>
              <a:rPr lang="en-US" altLang="ko-KR" dirty="0" smtClean="0"/>
              <a:t>Position of the search key in blocks</a:t>
            </a:r>
          </a:p>
          <a:p>
            <a:pPr lvl="1"/>
            <a:r>
              <a:rPr lang="en-US" altLang="ko-KR" dirty="0" smtClean="0"/>
              <a:t>Not the first key: examine the records in the blocks as before</a:t>
            </a:r>
          </a:p>
          <a:p>
            <a:pPr lvl="1"/>
            <a:r>
              <a:rPr lang="en-US" altLang="ko-KR" dirty="0" smtClean="0"/>
              <a:t>The first key: we use the records in the overflow chain.</a:t>
            </a:r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32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Implementing B-Tree Pages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81851"/>
            <a:ext cx="8229600" cy="4525963"/>
          </a:xfrm>
        </p:spPr>
        <p:txBody>
          <a:bodyPr/>
          <a:lstStyle/>
          <a:p>
            <a:r>
              <a:rPr lang="en-US" altLang="ko-KR" dirty="0" smtClean="0"/>
              <a:t>The </a:t>
            </a:r>
            <a:r>
              <a:rPr lang="en-US" altLang="ko-KR" dirty="0" err="1" smtClean="0"/>
              <a:t>SimpleDB’s</a:t>
            </a:r>
            <a:r>
              <a:rPr lang="en-US" altLang="ko-KR" dirty="0" smtClean="0"/>
              <a:t> B-Tree package contains 4 principal classes:</a:t>
            </a:r>
          </a:p>
          <a:p>
            <a:pPr lvl="1"/>
            <a:r>
              <a:rPr lang="en-US" altLang="ko-KR" i="1" dirty="0" err="1" smtClean="0"/>
              <a:t>BTreeDir</a:t>
            </a:r>
            <a:r>
              <a:rPr lang="en-US" altLang="ko-KR" i="1" dirty="0" smtClean="0"/>
              <a:t>, </a:t>
            </a:r>
            <a:r>
              <a:rPr lang="en-US" altLang="ko-KR" i="1" dirty="0" err="1" smtClean="0"/>
              <a:t>BTreeLeaf</a:t>
            </a:r>
            <a:r>
              <a:rPr lang="en-US" altLang="ko-KR" i="1" dirty="0" smtClean="0"/>
              <a:t>, </a:t>
            </a:r>
            <a:r>
              <a:rPr lang="en-US" altLang="ko-KR" i="1" dirty="0" err="1"/>
              <a:t>BTreeIndex</a:t>
            </a:r>
            <a:r>
              <a:rPr lang="en-US" altLang="ko-KR" i="1" dirty="0"/>
              <a:t>, </a:t>
            </a:r>
            <a:r>
              <a:rPr lang="en-US" altLang="ko-KR" i="1" dirty="0" err="1"/>
              <a:t>BtreePage</a:t>
            </a:r>
            <a:endParaRPr lang="en-US" altLang="ko-KR" i="1" dirty="0" smtClean="0"/>
          </a:p>
          <a:p>
            <a:pPr lvl="4"/>
            <a:endParaRPr lang="en-US" altLang="ko-KR" dirty="0"/>
          </a:p>
          <a:p>
            <a:r>
              <a:rPr lang="en-US" altLang="ko-KR" i="1" dirty="0" err="1" smtClean="0"/>
              <a:t>BTreeDir</a:t>
            </a:r>
            <a:r>
              <a:rPr lang="en-US" altLang="ko-KR" i="1" dirty="0" smtClean="0"/>
              <a:t>, </a:t>
            </a:r>
            <a:r>
              <a:rPr lang="en-US" altLang="ko-KR" i="1" dirty="0" err="1" smtClean="0"/>
              <a:t>BTreeLeaf</a:t>
            </a:r>
            <a:endParaRPr lang="en-US" altLang="ko-KR" i="1" dirty="0" smtClean="0"/>
          </a:p>
          <a:p>
            <a:pPr lvl="1"/>
            <a:r>
              <a:rPr lang="en-US" altLang="ko-KR" dirty="0" smtClean="0"/>
              <a:t>Implement the directory and index blocks of a B-Tree</a:t>
            </a:r>
          </a:p>
          <a:p>
            <a:pPr lvl="4"/>
            <a:endParaRPr lang="en-US" altLang="ko-KR" dirty="0" smtClean="0"/>
          </a:p>
          <a:p>
            <a:r>
              <a:rPr lang="en-US" altLang="ko-KR" i="1" dirty="0" err="1" smtClean="0"/>
              <a:t>BTreeIndex</a:t>
            </a:r>
            <a:endParaRPr lang="en-US" altLang="ko-KR" i="1" dirty="0" smtClean="0"/>
          </a:p>
          <a:p>
            <a:pPr lvl="1"/>
            <a:r>
              <a:rPr lang="en-US" altLang="ko-KR" dirty="0" smtClean="0"/>
              <a:t>Implements the actual B-tree operations</a:t>
            </a:r>
          </a:p>
          <a:p>
            <a:pPr lvl="4"/>
            <a:endParaRPr lang="en-US" altLang="ko-KR" dirty="0"/>
          </a:p>
          <a:p>
            <a:r>
              <a:rPr lang="en-US" altLang="ko-KR" dirty="0" smtClean="0"/>
              <a:t>Records in a B-Tree page have the following requirements:</a:t>
            </a:r>
          </a:p>
          <a:p>
            <a:pPr lvl="1"/>
            <a:r>
              <a:rPr lang="en-US" altLang="ko-KR" dirty="0" smtClean="0"/>
              <a:t>The records need to be maintained in sorted order.</a:t>
            </a:r>
          </a:p>
          <a:p>
            <a:pPr lvl="1"/>
            <a:r>
              <a:rPr lang="en-US" altLang="ko-KR" dirty="0" smtClean="0"/>
              <a:t>The records do not need to have a permanent ID.</a:t>
            </a:r>
          </a:p>
          <a:p>
            <a:pPr lvl="1"/>
            <a:r>
              <a:rPr lang="en-US" altLang="ko-KR" dirty="0" smtClean="0"/>
              <a:t>A page needs to be able to split its records with another page.</a:t>
            </a:r>
          </a:p>
          <a:p>
            <a:pPr lvl="1"/>
            <a:r>
              <a:rPr lang="en-US" altLang="ko-KR" dirty="0" smtClean="0"/>
              <a:t>Each page needs an integer to serve as a flag.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97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" descr="fig_21_20a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68" y="1132189"/>
            <a:ext cx="4572000" cy="1204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Implementing B-Tree Pages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73</a:t>
            </a:fld>
            <a:endParaRPr lang="ko-KR" altLang="en-US"/>
          </a:p>
        </p:txBody>
      </p:sp>
      <p:pic>
        <p:nvPicPr>
          <p:cNvPr id="6" name="Picture 1" descr="fig_21_20b.jpg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22"/>
          <a:stretch/>
        </p:blipFill>
        <p:spPr bwMode="auto">
          <a:xfrm>
            <a:off x="240462" y="2091055"/>
            <a:ext cx="4575099" cy="325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" descr="fig_21_20b.jpg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51"/>
          <a:stretch/>
        </p:blipFill>
        <p:spPr bwMode="auto">
          <a:xfrm>
            <a:off x="4798607" y="2785544"/>
            <a:ext cx="4195138" cy="3296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79436" y="3304066"/>
            <a:ext cx="3916363" cy="10603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588483" y="1751100"/>
            <a:ext cx="4271808" cy="7848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500" dirty="0" smtClean="0">
                <a:latin typeface="Arial" pitchFamily="34" charset="0"/>
                <a:cs typeface="Arial" pitchFamily="34" charset="0"/>
              </a:rPr>
              <a:t>Take a search key k as argument</a:t>
            </a:r>
          </a:p>
          <a:p>
            <a:pPr marL="285750" indent="-285750">
              <a:buFontTx/>
              <a:buChar char="-"/>
            </a:pPr>
            <a:r>
              <a:rPr lang="en-US" altLang="ko-KR" sz="1500" dirty="0" smtClean="0">
                <a:latin typeface="Arial" pitchFamily="34" charset="0"/>
                <a:cs typeface="Arial" pitchFamily="34" charset="0"/>
              </a:rPr>
              <a:t>Find the smallest slot x such that </a:t>
            </a:r>
            <a:r>
              <a:rPr lang="en-US" altLang="ko-KR" sz="1500" dirty="0" err="1" smtClean="0">
                <a:latin typeface="Arial" pitchFamily="34" charset="0"/>
                <a:cs typeface="Arial" pitchFamily="34" charset="0"/>
              </a:rPr>
              <a:t>k≤</a:t>
            </a:r>
            <a:r>
              <a:rPr lang="en-US" altLang="ko-KR" sz="1500" i="1" dirty="0" err="1" smtClean="0">
                <a:latin typeface="Arial" pitchFamily="34" charset="0"/>
                <a:cs typeface="Arial" pitchFamily="34" charset="0"/>
              </a:rPr>
              <a:t>dataval</a:t>
            </a:r>
            <a:r>
              <a:rPr lang="en-US" altLang="ko-KR" sz="1500" i="1" dirty="0" smtClean="0">
                <a:latin typeface="Arial" pitchFamily="34" charset="0"/>
                <a:cs typeface="Arial" pitchFamily="34" charset="0"/>
              </a:rPr>
              <a:t>(k) → </a:t>
            </a:r>
            <a:r>
              <a:rPr lang="en-US" altLang="ko-KR" sz="1500" dirty="0" smtClean="0">
                <a:latin typeface="Arial" pitchFamily="34" charset="0"/>
                <a:cs typeface="Arial" pitchFamily="34" charset="0"/>
              </a:rPr>
              <a:t>Returns the slot before that</a:t>
            </a:r>
          </a:p>
        </p:txBody>
      </p:sp>
      <p:cxnSp>
        <p:nvCxnSpPr>
          <p:cNvPr id="10" name="직선 화살표 연결선 9"/>
          <p:cNvCxnSpPr>
            <a:stCxn id="8" idx="0"/>
            <a:endCxn id="9" idx="1"/>
          </p:cNvCxnSpPr>
          <p:nvPr/>
        </p:nvCxnSpPr>
        <p:spPr>
          <a:xfrm flipV="1">
            <a:off x="2537618" y="2143515"/>
            <a:ext cx="2050865" cy="1160551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13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Implementing B-Tree Pages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74</a:t>
            </a:fld>
            <a:endParaRPr lang="ko-KR" altLang="en-US"/>
          </a:p>
        </p:txBody>
      </p:sp>
      <p:pic>
        <p:nvPicPr>
          <p:cNvPr id="5" name="Picture 1" descr="fig_21_20c.jp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422"/>
          <a:stretch/>
        </p:blipFill>
        <p:spPr bwMode="auto">
          <a:xfrm>
            <a:off x="217113" y="1981703"/>
            <a:ext cx="4425123" cy="286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" descr="fig_21_20c.jpg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33"/>
          <a:stretch/>
        </p:blipFill>
        <p:spPr bwMode="auto">
          <a:xfrm>
            <a:off x="4626262" y="2410691"/>
            <a:ext cx="4297614" cy="3713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815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Implementing B-Tree Pages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75</a:t>
            </a:fld>
            <a:endParaRPr lang="ko-KR" altLang="en-US"/>
          </a:p>
        </p:txBody>
      </p:sp>
      <p:pic>
        <p:nvPicPr>
          <p:cNvPr id="7" name="Picture 1" descr="fig_21_20d.jp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51"/>
          <a:stretch/>
        </p:blipFill>
        <p:spPr bwMode="auto">
          <a:xfrm>
            <a:off x="215852" y="1467285"/>
            <a:ext cx="4273013" cy="3323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" descr="fig_21_20d.jpg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13"/>
          <a:stretch/>
        </p:blipFill>
        <p:spPr bwMode="auto">
          <a:xfrm>
            <a:off x="4470068" y="2676742"/>
            <a:ext cx="4438397" cy="3225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569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Implementing B-Tree Pages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76</a:t>
            </a:fld>
            <a:endParaRPr lang="ko-KR" altLang="en-US"/>
          </a:p>
        </p:txBody>
      </p:sp>
      <p:pic>
        <p:nvPicPr>
          <p:cNvPr id="9" name="Picture 1" descr="fig_21_20e.jp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677" y="1148590"/>
            <a:ext cx="4780936" cy="5284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750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fig_21_21a.jp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130353" y="1735192"/>
            <a:ext cx="4282364" cy="3109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Implementing B-Tree Pages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77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85473" y="2921145"/>
            <a:ext cx="3729327" cy="117979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10480" y="4840644"/>
            <a:ext cx="360432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Create a B-Tree page for the specific block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Arial" pitchFamily="34" charset="0"/>
                <a:cs typeface="Arial" pitchFamily="34" charset="0"/>
              </a:rPr>
              <a:t>Call</a:t>
            </a:r>
            <a:r>
              <a:rPr lang="en-US" altLang="ko-KR" i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i="1" dirty="0" err="1" smtClean="0">
                <a:latin typeface="Arial" pitchFamily="34" charset="0"/>
                <a:cs typeface="Arial" pitchFamily="34" charset="0"/>
              </a:rPr>
              <a:t>findSlotBefore</a:t>
            </a:r>
            <a:r>
              <a:rPr lang="en-US" altLang="ko-KR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to position 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itself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" name="직선 화살표 연결선 9"/>
          <p:cNvCxnSpPr>
            <a:stCxn id="8" idx="2"/>
            <a:endCxn id="9" idx="0"/>
          </p:cNvCxnSpPr>
          <p:nvPr/>
        </p:nvCxnSpPr>
        <p:spPr>
          <a:xfrm>
            <a:off x="2250137" y="4100944"/>
            <a:ext cx="62503" cy="739700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" descr="fig_21_21a.jpg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4400050" y="2776928"/>
            <a:ext cx="4494560" cy="3264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403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fig_21_21a.jp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130353" y="1735192"/>
            <a:ext cx="4282364" cy="3109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Implementing B-Tree Pages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78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10480" y="4840644"/>
            <a:ext cx="360432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Move to the next record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Return </a:t>
            </a:r>
            <a:r>
              <a:rPr lang="en-US" altLang="ko-KR" i="1" dirty="0" smtClean="0">
                <a:latin typeface="Arial" pitchFamily="34" charset="0"/>
                <a:cs typeface="Arial" pitchFamily="34" charset="0"/>
              </a:rPr>
              <a:t>true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 or </a:t>
            </a:r>
            <a:r>
              <a:rPr lang="en-US" altLang="ko-KR" i="1" dirty="0" smtClean="0">
                <a:latin typeface="Arial" pitchFamily="34" charset="0"/>
                <a:cs typeface="Arial" pitchFamily="34" charset="0"/>
              </a:rPr>
              <a:t>false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 depending on whether that record has the desired search key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3" name="Picture 1" descr="fig_21_21a.jpg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4400050" y="2776928"/>
            <a:ext cx="4494560" cy="3264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4536331" y="2718073"/>
            <a:ext cx="4102260" cy="15703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8" idx="1"/>
            <a:endCxn id="9" idx="0"/>
          </p:cNvCxnSpPr>
          <p:nvPr/>
        </p:nvCxnSpPr>
        <p:spPr>
          <a:xfrm flipH="1">
            <a:off x="2312640" y="3503230"/>
            <a:ext cx="2223691" cy="1337414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0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The Index Interface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80253"/>
            <a:ext cx="8229600" cy="4525963"/>
          </a:xfrm>
        </p:spPr>
        <p:txBody>
          <a:bodyPr/>
          <a:lstStyle/>
          <a:p>
            <a:r>
              <a:rPr lang="en-US" altLang="ko-KR" dirty="0" smtClean="0"/>
              <a:t>In </a:t>
            </a:r>
            <a:r>
              <a:rPr lang="en-US" altLang="ko-KR" dirty="0" err="1" smtClean="0"/>
              <a:t>SimpleDB</a:t>
            </a:r>
            <a:r>
              <a:rPr lang="en-US" altLang="ko-KR" dirty="0" smtClean="0"/>
              <a:t>, an </a:t>
            </a:r>
            <a:r>
              <a:rPr lang="en-US" altLang="ko-KR" i="1" dirty="0" smtClean="0"/>
              <a:t>index</a:t>
            </a:r>
            <a:r>
              <a:rPr lang="en-US" altLang="ko-KR" dirty="0" smtClean="0"/>
              <a:t> can have only one indexed field.</a:t>
            </a:r>
          </a:p>
          <a:p>
            <a:pPr lvl="1"/>
            <a:r>
              <a:rPr lang="en-US" altLang="ko-KR" dirty="0" smtClean="0"/>
              <a:t>An index record consists of two values; </a:t>
            </a:r>
            <a:r>
              <a:rPr lang="en-US" altLang="ko-KR" b="1" i="1" dirty="0" err="1" smtClean="0"/>
              <a:t>dataval</a:t>
            </a:r>
            <a:r>
              <a:rPr lang="en-US" altLang="ko-KR" b="1" i="1" dirty="0" smtClean="0"/>
              <a:t>, </a:t>
            </a:r>
            <a:r>
              <a:rPr lang="en-US" altLang="ko-KR" b="1" i="1" dirty="0" err="1" smtClean="0"/>
              <a:t>datarid</a:t>
            </a:r>
            <a:endParaRPr lang="en-US" altLang="ko-KR" b="1" i="1" dirty="0" smtClean="0"/>
          </a:p>
          <a:p>
            <a:pPr lvl="3"/>
            <a:endParaRPr lang="en-US" altLang="ko-KR" b="1" i="1" dirty="0"/>
          </a:p>
          <a:p>
            <a:r>
              <a:rPr lang="en-US" altLang="ko-KR" dirty="0" smtClean="0"/>
              <a:t>Each </a:t>
            </a:r>
            <a:r>
              <a:rPr lang="en-US" altLang="ko-KR" dirty="0" err="1" smtClean="0"/>
              <a:t>SimpleDB</a:t>
            </a:r>
            <a:r>
              <a:rPr lang="en-US" altLang="ko-KR" dirty="0" smtClean="0"/>
              <a:t> index record contains a </a:t>
            </a:r>
            <a:r>
              <a:rPr lang="en-US" altLang="ko-KR" i="1" dirty="0" err="1" smtClean="0"/>
              <a:t>dataval</a:t>
            </a:r>
            <a:r>
              <a:rPr lang="en-US" altLang="ko-KR" dirty="0"/>
              <a:t> </a:t>
            </a:r>
            <a:r>
              <a:rPr lang="en-US" altLang="ko-KR" dirty="0" smtClean="0"/>
              <a:t>and a </a:t>
            </a:r>
            <a:r>
              <a:rPr lang="en-US" altLang="ko-KR" i="1" dirty="0" err="1" smtClean="0"/>
              <a:t>datarid</a:t>
            </a:r>
            <a:r>
              <a:rPr lang="en-US" altLang="ko-KR" i="1" dirty="0" smtClean="0"/>
              <a:t>.</a:t>
            </a:r>
          </a:p>
          <a:p>
            <a:pPr lvl="1"/>
            <a:r>
              <a:rPr lang="en-US" altLang="ko-KR" dirty="0" smtClean="0"/>
              <a:t>The</a:t>
            </a:r>
            <a:r>
              <a:rPr lang="en-US" altLang="ko-KR" b="1" i="1" dirty="0" smtClean="0"/>
              <a:t> </a:t>
            </a:r>
            <a:r>
              <a:rPr lang="en-US" altLang="ko-KR" b="1" i="1" dirty="0" err="1" smtClean="0"/>
              <a:t>dataval</a:t>
            </a:r>
            <a:r>
              <a:rPr lang="en-US" altLang="ko-KR" b="1" i="1" dirty="0" smtClean="0"/>
              <a:t> </a:t>
            </a:r>
            <a:r>
              <a:rPr lang="en-US" altLang="ko-KR" dirty="0" smtClean="0"/>
              <a:t>is the value of the indexed field.</a:t>
            </a:r>
          </a:p>
          <a:p>
            <a:pPr lvl="1"/>
            <a:r>
              <a:rPr lang="en-US" altLang="ko-KR" dirty="0" smtClean="0"/>
              <a:t>The </a:t>
            </a:r>
            <a:r>
              <a:rPr lang="en-US" altLang="ko-KR" b="1" i="1" dirty="0" err="1" smtClean="0"/>
              <a:t>datarid</a:t>
            </a:r>
            <a:r>
              <a:rPr lang="en-US" altLang="ko-KR" dirty="0" smtClean="0"/>
              <a:t> is the rid of the corresponding data record.</a:t>
            </a:r>
          </a:p>
          <a:p>
            <a:pPr lvl="3"/>
            <a:endParaRPr lang="en-US" altLang="ko-KR" dirty="0" smtClean="0"/>
          </a:p>
          <a:p>
            <a:r>
              <a:rPr lang="en-US" altLang="ko-KR" dirty="0" smtClean="0"/>
              <a:t>An index in </a:t>
            </a:r>
            <a:r>
              <a:rPr lang="en-US" altLang="ko-KR" dirty="0" err="1" smtClean="0"/>
              <a:t>SimpleDB</a:t>
            </a:r>
            <a:r>
              <a:rPr lang="en-US" altLang="ko-KR" dirty="0" smtClean="0"/>
              <a:t> is an object in a class that implements the interface Index.</a:t>
            </a:r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5" name="Picture 1" descr="fig_21_01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645" y="4098585"/>
            <a:ext cx="6032497" cy="2347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289300" y="4813300"/>
            <a:ext cx="2794000" cy="2286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29387" y="4762212"/>
            <a:ext cx="2582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Returns the </a:t>
            </a:r>
            <a:r>
              <a:rPr lang="en-US" altLang="ko-KR" sz="1600" i="1" dirty="0" err="1" smtClean="0">
                <a:latin typeface="Arial" pitchFamily="34" charset="0"/>
                <a:cs typeface="Arial" pitchFamily="34" charset="0"/>
              </a:rPr>
              <a:t>datarid</a:t>
            </a:r>
            <a:endParaRPr lang="en-US" altLang="ko-KR" sz="1600" i="1" dirty="0">
              <a:latin typeface="Arial" pitchFamily="34" charset="0"/>
              <a:cs typeface="Arial" pitchFamily="34" charset="0"/>
            </a:endParaRPr>
          </a:p>
          <a:p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of the current index record</a:t>
            </a:r>
            <a:endParaRPr lang="ko-KR" altLang="en-US" sz="16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직선 화살표 연결선 8"/>
          <p:cNvCxnSpPr>
            <a:stCxn id="7" idx="3"/>
            <a:endCxn id="6" idx="1"/>
          </p:cNvCxnSpPr>
          <p:nvPr/>
        </p:nvCxnSpPr>
        <p:spPr>
          <a:xfrm flipV="1">
            <a:off x="2812145" y="4927600"/>
            <a:ext cx="477155" cy="12700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46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" descr="fig_21_21a.jpg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4400050" y="2776928"/>
            <a:ext cx="4494560" cy="3264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" descr="fig_21_21a.jpg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130353" y="1735192"/>
            <a:ext cx="4282364" cy="3109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Implementing B-Tree Pages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79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665373" y="4965845"/>
            <a:ext cx="3729327" cy="74915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08880" y="5087504"/>
            <a:ext cx="360432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Calls </a:t>
            </a:r>
            <a:r>
              <a:rPr lang="en-US" altLang="ko-KR" i="1" dirty="0" smtClean="0">
                <a:latin typeface="Arial" pitchFamily="34" charset="0"/>
                <a:cs typeface="Arial" pitchFamily="34" charset="0"/>
              </a:rPr>
              <a:t>‘next’ 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until it encounters the index record having the specified rid</a:t>
            </a:r>
          </a:p>
        </p:txBody>
      </p:sp>
      <p:cxnSp>
        <p:nvCxnSpPr>
          <p:cNvPr id="10" name="직선 화살표 연결선 9"/>
          <p:cNvCxnSpPr>
            <a:stCxn id="8" idx="1"/>
            <a:endCxn id="9" idx="3"/>
          </p:cNvCxnSpPr>
          <p:nvPr/>
        </p:nvCxnSpPr>
        <p:spPr>
          <a:xfrm flipH="1">
            <a:off x="4013200" y="5340423"/>
            <a:ext cx="652173" cy="208746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4953000" y="5257944"/>
            <a:ext cx="9398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49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 descr="fig_21_21b.jp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19"/>
          <a:stretch/>
        </p:blipFill>
        <p:spPr bwMode="auto">
          <a:xfrm>
            <a:off x="578065" y="1323386"/>
            <a:ext cx="3965360" cy="5064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" descr="fig_21_21b.jpg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71"/>
          <a:stretch/>
        </p:blipFill>
        <p:spPr bwMode="auto">
          <a:xfrm>
            <a:off x="4950404" y="2562030"/>
            <a:ext cx="3735388" cy="679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" descr="fig_21_21c.jp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605" y="3084990"/>
            <a:ext cx="3733200" cy="1232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815056" y="1583466"/>
            <a:ext cx="3562980" cy="481733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Implementing B-Tree Pages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80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866401" y="4949689"/>
            <a:ext cx="3772327" cy="76308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It is positioned at the first record greater than or equal to that search key.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" name="직선 화살표 연결선 9"/>
          <p:cNvCxnSpPr>
            <a:stCxn id="8" idx="3"/>
            <a:endCxn id="9" idx="1"/>
          </p:cNvCxnSpPr>
          <p:nvPr/>
        </p:nvCxnSpPr>
        <p:spPr>
          <a:xfrm>
            <a:off x="4378036" y="3992133"/>
            <a:ext cx="488365" cy="1339098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4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fig_21_21b.jpg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71"/>
          <a:stretch/>
        </p:blipFill>
        <p:spPr bwMode="auto">
          <a:xfrm>
            <a:off x="4950404" y="2562030"/>
            <a:ext cx="3735388" cy="679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" descr="fig_21_21c.jp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605" y="3084990"/>
            <a:ext cx="3733200" cy="1232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206947" y="2559731"/>
            <a:ext cx="3214687" cy="135638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Implementing B-Tree Pages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81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06947" y="4808605"/>
            <a:ext cx="360432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Handles the possibility that the leaf block contains an overflow chain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" name="직선 화살표 연결선 9"/>
          <p:cNvCxnSpPr>
            <a:stCxn id="8" idx="2"/>
            <a:endCxn id="9" idx="0"/>
          </p:cNvCxnSpPr>
          <p:nvPr/>
        </p:nvCxnSpPr>
        <p:spPr>
          <a:xfrm>
            <a:off x="6814291" y="3916113"/>
            <a:ext cx="194816" cy="892492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" descr="fig_21_21b.jpg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19"/>
          <a:stretch/>
        </p:blipFill>
        <p:spPr bwMode="auto">
          <a:xfrm>
            <a:off x="578065" y="1323386"/>
            <a:ext cx="3965360" cy="5064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282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Implementing B-Tree Pages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82</a:t>
            </a:fld>
            <a:endParaRPr lang="ko-KR" altLang="en-US"/>
          </a:p>
        </p:txBody>
      </p:sp>
      <p:pic>
        <p:nvPicPr>
          <p:cNvPr id="5" name="Picture 1" descr="fig_21_22a.jp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928" y="2050264"/>
            <a:ext cx="6135641" cy="3020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687893" y="2199513"/>
            <a:ext cx="2482325" cy="25274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930745" y="2464418"/>
            <a:ext cx="3281770" cy="401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Implement directory blocks</a:t>
            </a:r>
          </a:p>
        </p:txBody>
      </p:sp>
      <p:cxnSp>
        <p:nvCxnSpPr>
          <p:cNvPr id="9" name="직선 화살표 연결선 8"/>
          <p:cNvCxnSpPr>
            <a:stCxn id="7" idx="3"/>
            <a:endCxn id="8" idx="1"/>
          </p:cNvCxnSpPr>
          <p:nvPr/>
        </p:nvCxnSpPr>
        <p:spPr>
          <a:xfrm>
            <a:off x="4170218" y="2325884"/>
            <a:ext cx="760527" cy="339195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21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fig_21_22b.jpg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92"/>
          <a:stretch/>
        </p:blipFill>
        <p:spPr bwMode="auto">
          <a:xfrm>
            <a:off x="4353948" y="2679699"/>
            <a:ext cx="4603487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Implementing B-Tree Pages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83</a:t>
            </a:fld>
            <a:endParaRPr lang="ko-KR" altLang="en-US"/>
          </a:p>
        </p:txBody>
      </p:sp>
      <p:pic>
        <p:nvPicPr>
          <p:cNvPr id="6" name="Picture 1" descr="fig_21_22b.jpg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96"/>
          <a:stretch/>
        </p:blipFill>
        <p:spPr bwMode="auto">
          <a:xfrm>
            <a:off x="135564" y="1494992"/>
            <a:ext cx="4232240" cy="339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454838" y="1892035"/>
            <a:ext cx="3479853" cy="135638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353115" y="1853832"/>
            <a:ext cx="360432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Use a simple while-loop to move down the tree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" name="직선 화살표 연결선 9"/>
          <p:cNvCxnSpPr>
            <a:stCxn id="8" idx="3"/>
            <a:endCxn id="9" idx="1"/>
          </p:cNvCxnSpPr>
          <p:nvPr/>
        </p:nvCxnSpPr>
        <p:spPr>
          <a:xfrm flipV="1">
            <a:off x="3934691" y="2176998"/>
            <a:ext cx="1418424" cy="393228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38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fig_21_22b.jpg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92"/>
          <a:stretch/>
        </p:blipFill>
        <p:spPr bwMode="auto">
          <a:xfrm>
            <a:off x="4353948" y="2679699"/>
            <a:ext cx="4603487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Implementing B-Tree Pages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84</a:t>
            </a:fld>
            <a:endParaRPr lang="ko-KR" altLang="en-US"/>
          </a:p>
        </p:txBody>
      </p:sp>
      <p:pic>
        <p:nvPicPr>
          <p:cNvPr id="6" name="Picture 1" descr="fig_21_22b.jpg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96"/>
          <a:stretch/>
        </p:blipFill>
        <p:spPr bwMode="auto">
          <a:xfrm>
            <a:off x="135564" y="1494992"/>
            <a:ext cx="4232240" cy="339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947026" y="1530666"/>
            <a:ext cx="360432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Use recursion to move down the tree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" name="직선 화살표 연결선 9"/>
          <p:cNvCxnSpPr>
            <a:stCxn id="7" idx="0"/>
            <a:endCxn id="9" idx="2"/>
          </p:cNvCxnSpPr>
          <p:nvPr/>
        </p:nvCxnSpPr>
        <p:spPr>
          <a:xfrm flipV="1">
            <a:off x="6655692" y="2176997"/>
            <a:ext cx="93494" cy="502702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4661574" y="2672022"/>
            <a:ext cx="3889772" cy="149202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86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fig_21_22b.jpg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92"/>
          <a:stretch/>
        </p:blipFill>
        <p:spPr bwMode="auto">
          <a:xfrm>
            <a:off x="4353948" y="2679699"/>
            <a:ext cx="4603487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Implementing B-Tree Pages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85</a:t>
            </a:fld>
            <a:endParaRPr lang="ko-KR" altLang="en-US"/>
          </a:p>
        </p:txBody>
      </p:sp>
      <p:pic>
        <p:nvPicPr>
          <p:cNvPr id="6" name="Picture 1" descr="fig_21_22b.jpg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96"/>
          <a:stretch/>
        </p:blipFill>
        <p:spPr bwMode="auto">
          <a:xfrm>
            <a:off x="135564" y="1494992"/>
            <a:ext cx="4232240" cy="339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947026" y="1745148"/>
            <a:ext cx="360432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Insert a new directory record into the page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" name="직선 화살표 연결선 9"/>
          <p:cNvCxnSpPr>
            <a:endCxn id="9" idx="2"/>
          </p:cNvCxnSpPr>
          <p:nvPr/>
        </p:nvCxnSpPr>
        <p:spPr>
          <a:xfrm flipH="1" flipV="1">
            <a:off x="6749186" y="2391479"/>
            <a:ext cx="962413" cy="1238412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4661574" y="2672022"/>
            <a:ext cx="3889772" cy="149202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6913417" y="3865418"/>
            <a:ext cx="1596364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85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fig_21_22b.jpg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92"/>
          <a:stretch/>
        </p:blipFill>
        <p:spPr bwMode="auto">
          <a:xfrm>
            <a:off x="4353948" y="2679699"/>
            <a:ext cx="4603487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Implementing B-Tree Pages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86</a:t>
            </a:fld>
            <a:endParaRPr lang="ko-KR" altLang="en-US"/>
          </a:p>
        </p:txBody>
      </p:sp>
      <p:pic>
        <p:nvPicPr>
          <p:cNvPr id="6" name="Picture 1" descr="fig_21_22b.jpg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96"/>
          <a:stretch/>
        </p:blipFill>
        <p:spPr bwMode="auto">
          <a:xfrm>
            <a:off x="135564" y="1494992"/>
            <a:ext cx="4232240" cy="339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98555" y="5418434"/>
            <a:ext cx="360432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Be invoked when a call to insert on the root page returns a non-null value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" name="직선 화살표 연결선 9"/>
          <p:cNvCxnSpPr>
            <a:stCxn id="6" idx="2"/>
            <a:endCxn id="9" idx="0"/>
          </p:cNvCxnSpPr>
          <p:nvPr/>
        </p:nvCxnSpPr>
        <p:spPr>
          <a:xfrm flipH="1">
            <a:off x="2200715" y="4890654"/>
            <a:ext cx="50969" cy="527780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255829" y="3309331"/>
            <a:ext cx="3889772" cy="149202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6913417" y="3865418"/>
            <a:ext cx="1596364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80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Implementing B-Tree Indexes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87</a:t>
            </a:fld>
            <a:endParaRPr lang="ko-KR" altLang="en-US"/>
          </a:p>
        </p:txBody>
      </p:sp>
      <p:pic>
        <p:nvPicPr>
          <p:cNvPr id="5" name="Picture 1" descr="fig_21_23a.jp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98"/>
          <a:stretch/>
        </p:blipFill>
        <p:spPr bwMode="auto">
          <a:xfrm>
            <a:off x="99972" y="1456641"/>
            <a:ext cx="4388899" cy="3910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" descr="fig_21_23a.jpg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45" b="2"/>
          <a:stretch/>
        </p:blipFill>
        <p:spPr bwMode="auto">
          <a:xfrm>
            <a:off x="4475015" y="2909460"/>
            <a:ext cx="4627420" cy="2878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132558" y="1351979"/>
            <a:ext cx="295956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Implements the methods of the </a:t>
            </a:r>
            <a:r>
              <a:rPr lang="en-US" altLang="ko-KR" i="1" dirty="0" smtClean="0">
                <a:latin typeface="Arial" pitchFamily="34" charset="0"/>
                <a:cs typeface="Arial" pitchFamily="34" charset="0"/>
              </a:rPr>
              <a:t>Index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 interface, coordinating the use of directory and leaf pages.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직선 화살표 연결선 7"/>
          <p:cNvCxnSpPr>
            <a:stCxn id="9" idx="3"/>
            <a:endCxn id="7" idx="1"/>
          </p:cNvCxnSpPr>
          <p:nvPr/>
        </p:nvCxnSpPr>
        <p:spPr>
          <a:xfrm>
            <a:off x="3449782" y="1628555"/>
            <a:ext cx="1682776" cy="323589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55829" y="1522095"/>
            <a:ext cx="3193953" cy="21292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11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Implementing B-Tree Indexes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88</a:t>
            </a:fld>
            <a:endParaRPr lang="ko-KR" altLang="en-US"/>
          </a:p>
        </p:txBody>
      </p:sp>
      <p:pic>
        <p:nvPicPr>
          <p:cNvPr id="5" name="Picture 1" descr="fig_21_23a.jp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98"/>
          <a:stretch/>
        </p:blipFill>
        <p:spPr bwMode="auto">
          <a:xfrm>
            <a:off x="99972" y="1456641"/>
            <a:ext cx="4388899" cy="3910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" descr="fig_21_23a.jpg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45" b="2"/>
          <a:stretch/>
        </p:blipFill>
        <p:spPr bwMode="auto">
          <a:xfrm>
            <a:off x="4475015" y="2909460"/>
            <a:ext cx="4627420" cy="2878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812125" y="1560277"/>
            <a:ext cx="295956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Keeps track of the current index record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직선 화살표 연결선 7"/>
          <p:cNvCxnSpPr>
            <a:endCxn id="7" idx="1"/>
          </p:cNvCxnSpPr>
          <p:nvPr/>
        </p:nvCxnSpPr>
        <p:spPr>
          <a:xfrm flipV="1">
            <a:off x="2604655" y="1883443"/>
            <a:ext cx="2207470" cy="222448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997527" y="2105891"/>
            <a:ext cx="160712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98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The Index Interface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 </a:t>
            </a:r>
            <a:r>
              <a:rPr lang="en-US" altLang="ko-KR" dirty="0" err="1" smtClean="0"/>
              <a:t>SimpleDB</a:t>
            </a:r>
            <a:r>
              <a:rPr lang="en-US" altLang="ko-KR" dirty="0" smtClean="0"/>
              <a:t> client searches an index: </a:t>
            </a:r>
          </a:p>
          <a:p>
            <a:pPr lvl="1"/>
            <a:r>
              <a:rPr lang="en-US" altLang="ko-KR" dirty="0" smtClean="0"/>
              <a:t>By providing a value (called the </a:t>
            </a:r>
            <a:r>
              <a:rPr lang="en-US" altLang="ko-KR" i="1" dirty="0" smtClean="0"/>
              <a:t>search key</a:t>
            </a:r>
            <a:r>
              <a:rPr lang="en-US" altLang="ko-KR" dirty="0" smtClean="0"/>
              <a:t>) </a:t>
            </a:r>
          </a:p>
          <a:p>
            <a:pPr lvl="1"/>
            <a:r>
              <a:rPr lang="en-US" altLang="ko-KR" dirty="0" smtClean="0"/>
              <a:t>By retrieving the index records having a matching </a:t>
            </a:r>
            <a:r>
              <a:rPr lang="en-US" altLang="ko-KR" dirty="0" err="1" smtClean="0"/>
              <a:t>dataval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An index does not need general-purpose </a:t>
            </a:r>
            <a:r>
              <a:rPr lang="en-US" altLang="ko-KR" dirty="0" err="1" smtClean="0"/>
              <a:t>getInt</a:t>
            </a:r>
            <a:r>
              <a:rPr lang="en-US" altLang="ko-KR" dirty="0" smtClean="0"/>
              <a:t> and </a:t>
            </a:r>
            <a:r>
              <a:rPr lang="en-US" altLang="ko-KR" dirty="0" err="1" smtClean="0"/>
              <a:t>getString</a:t>
            </a:r>
            <a:r>
              <a:rPr lang="en-US" altLang="ko-KR" dirty="0" smtClean="0"/>
              <a:t> method.</a:t>
            </a:r>
          </a:p>
          <a:p>
            <a:pPr lvl="1"/>
            <a:r>
              <a:rPr lang="en-US" altLang="ko-KR" dirty="0" smtClean="0"/>
              <a:t>All index records have the same 2 fields.</a:t>
            </a:r>
          </a:p>
          <a:p>
            <a:pPr lvl="1"/>
            <a:r>
              <a:rPr lang="en-US" altLang="ko-KR" dirty="0" smtClean="0"/>
              <a:t>It needs to the only retrieval method </a:t>
            </a:r>
            <a:r>
              <a:rPr lang="en-US" altLang="ko-KR" i="1" dirty="0" smtClean="0"/>
              <a:t>‘</a:t>
            </a:r>
            <a:r>
              <a:rPr lang="en-US" altLang="ko-KR" i="1" dirty="0" err="1" smtClean="0"/>
              <a:t>getDataRid</a:t>
            </a:r>
            <a:r>
              <a:rPr lang="en-US" altLang="ko-KR" i="1" dirty="0" smtClean="0"/>
              <a:t>’.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26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Implementing B-Tree Indexes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89</a:t>
            </a:fld>
            <a:endParaRPr lang="ko-KR" altLang="en-US"/>
          </a:p>
        </p:txBody>
      </p:sp>
      <p:pic>
        <p:nvPicPr>
          <p:cNvPr id="5" name="Picture 1" descr="fig_21_23a.jp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98"/>
          <a:stretch/>
        </p:blipFill>
        <p:spPr bwMode="auto">
          <a:xfrm>
            <a:off x="99972" y="1456641"/>
            <a:ext cx="4388899" cy="3910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" descr="fig_21_23a.jpg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45" b="2"/>
          <a:stretch/>
        </p:blipFill>
        <p:spPr bwMode="auto">
          <a:xfrm>
            <a:off x="4475015" y="2909460"/>
            <a:ext cx="4627420" cy="2878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439121" y="1982258"/>
            <a:ext cx="27333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Initializes the leaf object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직선 화살표 연결선 7"/>
          <p:cNvCxnSpPr>
            <a:stCxn id="9" idx="0"/>
            <a:endCxn id="7" idx="2"/>
          </p:cNvCxnSpPr>
          <p:nvPr/>
        </p:nvCxnSpPr>
        <p:spPr>
          <a:xfrm flipV="1">
            <a:off x="6805806" y="2351590"/>
            <a:ext cx="0" cy="2301633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827829" y="4653223"/>
            <a:ext cx="3955953" cy="74601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71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Implementing B-Tree Indexes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90</a:t>
            </a:fld>
            <a:endParaRPr lang="ko-KR" altLang="en-US"/>
          </a:p>
        </p:txBody>
      </p:sp>
      <p:pic>
        <p:nvPicPr>
          <p:cNvPr id="11" name="Picture 1" descr="fig_21_23b.jp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34"/>
          <a:stretch/>
        </p:blipFill>
        <p:spPr bwMode="auto">
          <a:xfrm>
            <a:off x="150859" y="1772094"/>
            <a:ext cx="4518119" cy="3500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" descr="fig_21_23b.jpg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98"/>
          <a:stretch/>
        </p:blipFill>
        <p:spPr bwMode="auto">
          <a:xfrm>
            <a:off x="4660895" y="3311246"/>
            <a:ext cx="4358410" cy="251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890963" y="1993747"/>
            <a:ext cx="4063677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Locates the appropriate leaf page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Inserts the index record into it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직선 화살표 연결선 13"/>
          <p:cNvCxnSpPr>
            <a:stCxn id="15" idx="0"/>
            <a:endCxn id="13" idx="1"/>
          </p:cNvCxnSpPr>
          <p:nvPr/>
        </p:nvCxnSpPr>
        <p:spPr>
          <a:xfrm flipV="1">
            <a:off x="2476260" y="2455412"/>
            <a:ext cx="2414703" cy="1055168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22083" y="3510580"/>
            <a:ext cx="4108353" cy="182341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55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Implementing B-Tree Indexes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91</a:t>
            </a:fld>
            <a:endParaRPr lang="ko-KR" altLang="en-US" dirty="0"/>
          </a:p>
        </p:txBody>
      </p:sp>
      <p:pic>
        <p:nvPicPr>
          <p:cNvPr id="11" name="Picture 1" descr="fig_21_23b.jp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34"/>
          <a:stretch/>
        </p:blipFill>
        <p:spPr bwMode="auto">
          <a:xfrm>
            <a:off x="150859" y="1772094"/>
            <a:ext cx="4518119" cy="3500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" descr="fig_21_23b.jpg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98"/>
          <a:stretch/>
        </p:blipFill>
        <p:spPr bwMode="auto">
          <a:xfrm>
            <a:off x="4660895" y="3311246"/>
            <a:ext cx="4358410" cy="251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110694" y="2183245"/>
            <a:ext cx="36942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Deletes the index record from the leaf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직선 화살표 연결선 13"/>
          <p:cNvCxnSpPr>
            <a:stCxn id="15" idx="0"/>
            <a:endCxn id="13" idx="2"/>
          </p:cNvCxnSpPr>
          <p:nvPr/>
        </p:nvCxnSpPr>
        <p:spPr>
          <a:xfrm flipV="1">
            <a:off x="6840440" y="2829576"/>
            <a:ext cx="117380" cy="453960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910952" y="3283536"/>
            <a:ext cx="3858975" cy="80355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712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81851"/>
            <a:ext cx="8229600" cy="4909618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The Index Interface</a:t>
            </a:r>
          </a:p>
          <a:p>
            <a:pPr lvl="2"/>
            <a:endParaRPr lang="en-US" altLang="ko-K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Static Hash Indexes</a:t>
            </a:r>
          </a:p>
          <a:p>
            <a:pPr lvl="2"/>
            <a:endParaRPr lang="en-US" altLang="ko-K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Extendable Hash Indexes</a:t>
            </a:r>
          </a:p>
          <a:p>
            <a:pPr lvl="2"/>
            <a:endParaRPr lang="en-US" altLang="ko-K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B-Tree Indexes</a:t>
            </a:r>
          </a:p>
          <a:p>
            <a:pPr lvl="2"/>
            <a:endParaRPr lang="en-US" altLang="ko-K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dirty="0" smtClean="0"/>
              <a:t>Index-Aware Operator Implementations</a:t>
            </a:r>
          </a:p>
          <a:p>
            <a:pPr lvl="1"/>
            <a:r>
              <a:rPr lang="en-US" altLang="ko-KR" dirty="0" smtClean="0"/>
              <a:t>An Indexed Implementation of Select, An Indexed Implementation of Join</a:t>
            </a:r>
          </a:p>
          <a:p>
            <a:pPr marL="685800" lvl="2" indent="0">
              <a:buNone/>
            </a:pPr>
            <a:endParaRPr lang="en-US" altLang="ko-K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Index Update Planning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92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236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Index-Aware Operator Implementations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Given an SQL query, the planner has 2 tasks to perform:</a:t>
            </a:r>
          </a:p>
          <a:p>
            <a:pPr lvl="1"/>
            <a:r>
              <a:rPr lang="en-US" altLang="ko-KR" dirty="0" smtClean="0"/>
              <a:t>It must determine the appropriate query tree.</a:t>
            </a:r>
          </a:p>
          <a:p>
            <a:pPr lvl="1"/>
            <a:r>
              <a:rPr lang="en-US" altLang="ko-KR" dirty="0" smtClean="0"/>
              <a:t>It must choose a plan for each operator in the tree.</a:t>
            </a:r>
          </a:p>
          <a:p>
            <a:pPr lvl="1"/>
            <a:endParaRPr lang="en-US" altLang="ko-KR" dirty="0"/>
          </a:p>
          <a:p>
            <a:r>
              <a:rPr lang="en-US" altLang="ko-KR" dirty="0" smtClean="0"/>
              <a:t>Implementations for the </a:t>
            </a:r>
            <a:r>
              <a:rPr lang="en-US" altLang="ko-KR" i="1" dirty="0" smtClean="0"/>
              <a:t>select</a:t>
            </a:r>
            <a:r>
              <a:rPr lang="en-US" altLang="ko-KR" dirty="0" smtClean="0"/>
              <a:t> and </a:t>
            </a:r>
            <a:r>
              <a:rPr lang="en-US" altLang="ko-KR" i="1" dirty="0" smtClean="0"/>
              <a:t>join</a:t>
            </a:r>
            <a:r>
              <a:rPr lang="en-US" altLang="ko-KR" dirty="0" smtClean="0"/>
              <a:t> operators that use indexes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93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997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An Indexed Implementation of Select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94</a:t>
            </a:fld>
            <a:endParaRPr lang="ko-KR" altLang="en-US" dirty="0"/>
          </a:p>
        </p:txBody>
      </p:sp>
      <p:pic>
        <p:nvPicPr>
          <p:cNvPr id="5" name="Picture 1" descr="fig_21_24.jp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78" y="1134774"/>
            <a:ext cx="4500821" cy="5533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234832" y="1560146"/>
            <a:ext cx="35350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Implements the </a:t>
            </a:r>
            <a:r>
              <a:rPr lang="en-US" altLang="ko-KR" i="1" dirty="0" smtClean="0">
                <a:latin typeface="Arial" pitchFamily="34" charset="0"/>
                <a:cs typeface="Arial" pitchFamily="34" charset="0"/>
              </a:rPr>
              <a:t>select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 operator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직선 화살표 연결선 6"/>
          <p:cNvCxnSpPr>
            <a:stCxn id="8" idx="3"/>
            <a:endCxn id="6" idx="1"/>
          </p:cNvCxnSpPr>
          <p:nvPr/>
        </p:nvCxnSpPr>
        <p:spPr>
          <a:xfrm>
            <a:off x="4142509" y="1503223"/>
            <a:ext cx="1092323" cy="241589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788" y="1163790"/>
            <a:ext cx="3692721" cy="6788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738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An Indexed Implementation of Select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95</a:t>
            </a:fld>
            <a:endParaRPr lang="ko-KR" altLang="en-US" dirty="0"/>
          </a:p>
        </p:txBody>
      </p:sp>
      <p:pic>
        <p:nvPicPr>
          <p:cNvPr id="5" name="Picture 1" descr="fig_21_24.jp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78" y="1134774"/>
            <a:ext cx="4500821" cy="5533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01087" y="1897473"/>
            <a:ext cx="3535095" cy="17851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4 arguments: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The plan for the underlying table</a:t>
            </a:r>
          </a:p>
          <a:p>
            <a:pPr marL="285750" indent="-285750">
              <a:buFontTx/>
              <a:buChar char="-"/>
            </a:pPr>
            <a:endParaRPr lang="en-US" altLang="ko-KR" sz="400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The information about the applicable index</a:t>
            </a:r>
          </a:p>
          <a:p>
            <a:pPr marL="285750" indent="-285750">
              <a:buFontTx/>
              <a:buChar char="-"/>
            </a:pPr>
            <a:endParaRPr lang="en-US" altLang="ko-KR" sz="400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The selection constant</a:t>
            </a:r>
          </a:p>
          <a:p>
            <a:pPr marL="285750" indent="-285750">
              <a:buFontTx/>
              <a:buChar char="-"/>
            </a:pPr>
            <a:endParaRPr lang="en-US" altLang="ko-KR" sz="400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The current transaction</a:t>
            </a:r>
            <a:endParaRPr lang="en-US" altLang="ko-KR" sz="16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직선 화살표 연결선 6"/>
          <p:cNvCxnSpPr>
            <a:stCxn id="8" idx="3"/>
            <a:endCxn id="6" idx="1"/>
          </p:cNvCxnSpPr>
          <p:nvPr/>
        </p:nvCxnSpPr>
        <p:spPr>
          <a:xfrm>
            <a:off x="4710545" y="2419467"/>
            <a:ext cx="690542" cy="370558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657606" y="1929478"/>
            <a:ext cx="4052939" cy="9799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2341417" y="2105890"/>
            <a:ext cx="169025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2355267" y="2258290"/>
            <a:ext cx="2119751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29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An Indexed Implementation of Select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96</a:t>
            </a:fld>
            <a:endParaRPr lang="ko-KR" altLang="en-US" dirty="0"/>
          </a:p>
        </p:txBody>
      </p:sp>
      <p:pic>
        <p:nvPicPr>
          <p:cNvPr id="5" name="Picture 1" descr="fig_21_24.jp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78" y="1134774"/>
            <a:ext cx="4500821" cy="5533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257431" y="2648720"/>
            <a:ext cx="3850102" cy="6705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Opens the index</a:t>
            </a:r>
          </a:p>
          <a:p>
            <a:pPr marL="285750" indent="-285750">
              <a:buFontTx/>
              <a:buChar char="-"/>
            </a:pPr>
            <a:endParaRPr lang="en-US" altLang="ko-KR" sz="400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Passes index to the </a:t>
            </a:r>
            <a:r>
              <a:rPr lang="en-US" altLang="ko-KR" sz="1600" i="1" dirty="0" err="1" smtClean="0">
                <a:latin typeface="Arial" pitchFamily="34" charset="0"/>
                <a:cs typeface="Arial" pitchFamily="34" charset="0"/>
              </a:rPr>
              <a:t>IndexSelectScan</a:t>
            </a:r>
            <a:endParaRPr lang="en-US" altLang="ko-KR" sz="16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직선 화살표 연결선 6"/>
          <p:cNvCxnSpPr>
            <a:stCxn id="8" idx="3"/>
            <a:endCxn id="6" idx="1"/>
          </p:cNvCxnSpPr>
          <p:nvPr/>
        </p:nvCxnSpPr>
        <p:spPr>
          <a:xfrm flipV="1">
            <a:off x="3998613" y="2984014"/>
            <a:ext cx="1258818" cy="391447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649077" y="2970512"/>
            <a:ext cx="3349536" cy="80989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18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An Indexed Implementation of Select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97</a:t>
            </a:fld>
            <a:endParaRPr lang="ko-KR" altLang="en-US" dirty="0"/>
          </a:p>
        </p:txBody>
      </p:sp>
      <p:pic>
        <p:nvPicPr>
          <p:cNvPr id="5" name="Picture 1" descr="fig_21_24.jp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78" y="1134774"/>
            <a:ext cx="4500821" cy="5533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16754" y="3780410"/>
            <a:ext cx="385010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Cost-estimation formulas</a:t>
            </a:r>
            <a:endParaRPr lang="en-US" altLang="ko-KR" sz="16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직선 화살표 연결선 6"/>
          <p:cNvCxnSpPr>
            <a:stCxn id="8" idx="3"/>
            <a:endCxn id="6" idx="1"/>
          </p:cNvCxnSpPr>
          <p:nvPr/>
        </p:nvCxnSpPr>
        <p:spPr>
          <a:xfrm flipV="1">
            <a:off x="4251569" y="3949687"/>
            <a:ext cx="865185" cy="961164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649077" y="3780410"/>
            <a:ext cx="3602492" cy="226088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28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An Indexed Implementation of Select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43A-DBDB-4F2F-AB16-4B612B1A2678}" type="slidenum">
              <a:rPr lang="ko-KR" altLang="en-US" smtClean="0"/>
              <a:t>98</a:t>
            </a:fld>
            <a:endParaRPr lang="ko-KR" altLang="en-US"/>
          </a:p>
        </p:txBody>
      </p:sp>
      <p:pic>
        <p:nvPicPr>
          <p:cNvPr id="5" name="Picture 1" descr="fig_21_25a.jp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34"/>
          <a:stretch/>
        </p:blipFill>
        <p:spPr bwMode="auto">
          <a:xfrm>
            <a:off x="202849" y="1550419"/>
            <a:ext cx="4258310" cy="3526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" descr="fig_21_25a.jpg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72"/>
          <a:stretch/>
        </p:blipFill>
        <p:spPr bwMode="auto">
          <a:xfrm>
            <a:off x="4456195" y="3117280"/>
            <a:ext cx="4527831" cy="2812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569505" y="1735140"/>
            <a:ext cx="338270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latin typeface="Arial" pitchFamily="34" charset="0"/>
                <a:cs typeface="Arial" pitchFamily="34" charset="0"/>
              </a:rPr>
              <a:t>idx</a:t>
            </a: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: holds the</a:t>
            </a:r>
            <a:r>
              <a:rPr lang="ko-KR" alt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current</a:t>
            </a:r>
            <a:r>
              <a:rPr lang="ko-KR" alt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index record</a:t>
            </a:r>
          </a:p>
          <a:p>
            <a:r>
              <a:rPr lang="en-US" altLang="ko-KR" sz="1600" dirty="0" err="1" smtClean="0">
                <a:latin typeface="Arial" pitchFamily="34" charset="0"/>
                <a:cs typeface="Arial" pitchFamily="34" charset="0"/>
              </a:rPr>
              <a:t>ts</a:t>
            </a: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: holds the current data record</a:t>
            </a:r>
            <a:endParaRPr lang="en-US" altLang="ko-KR" sz="16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직선 화살표 연결선 7"/>
          <p:cNvCxnSpPr>
            <a:stCxn id="9" idx="3"/>
            <a:endCxn id="7" idx="1"/>
          </p:cNvCxnSpPr>
          <p:nvPr/>
        </p:nvCxnSpPr>
        <p:spPr>
          <a:xfrm flipV="1">
            <a:off x="2185299" y="2027528"/>
            <a:ext cx="1384206" cy="10439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510531" y="1808078"/>
            <a:ext cx="1674768" cy="4597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48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heme/theme1.xml><?xml version="1.0" encoding="utf-8"?>
<a:theme xmlns:a="http://schemas.openxmlformats.org/drawingml/2006/main" name="개인테마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절묘한 입체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개인테마1" id="{4A9D629B-73AA-48D6-A6C4-2768CED158EC}" vid="{900CCE13-5CC6-4D88-86A8-03295F935BD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개인테마1</Template>
  <TotalTime>10458</TotalTime>
  <Words>3389</Words>
  <Application>Microsoft Office PowerPoint</Application>
  <PresentationFormat>화면 슬라이드 쇼(4:3)</PresentationFormat>
  <Paragraphs>704</Paragraphs>
  <Slides>112</Slides>
  <Notes>48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112</vt:i4>
      </vt:variant>
    </vt:vector>
  </HeadingPairs>
  <TitlesOfParts>
    <vt:vector size="113" baseType="lpstr">
      <vt:lpstr>개인테마1</vt:lpstr>
      <vt:lpstr>Indexing</vt:lpstr>
      <vt:lpstr>Objects</vt:lpstr>
      <vt:lpstr>Contents</vt:lpstr>
      <vt:lpstr>Contents</vt:lpstr>
      <vt:lpstr>The Index Interface</vt:lpstr>
      <vt:lpstr>The Index Interface</vt:lpstr>
      <vt:lpstr>The Index Interface</vt:lpstr>
      <vt:lpstr>The Index Interface</vt:lpstr>
      <vt:lpstr>The Index Interface</vt:lpstr>
      <vt:lpstr>The Index Interface</vt:lpstr>
      <vt:lpstr>The Index Interface</vt:lpstr>
      <vt:lpstr>The Index Interface</vt:lpstr>
      <vt:lpstr>The Index Interface</vt:lpstr>
      <vt:lpstr>The Index Interface</vt:lpstr>
      <vt:lpstr>Contents</vt:lpstr>
      <vt:lpstr>Static Hashing</vt:lpstr>
      <vt:lpstr>Static Hashing</vt:lpstr>
      <vt:lpstr>Static Hashing</vt:lpstr>
      <vt:lpstr>Implementing Static Hashing</vt:lpstr>
      <vt:lpstr>Implementing Static Hashing</vt:lpstr>
      <vt:lpstr>Implementing Static Hashing</vt:lpstr>
      <vt:lpstr>Implementing Static Hashing</vt:lpstr>
      <vt:lpstr>Contents</vt:lpstr>
      <vt:lpstr>Extendable Hash Indexes</vt:lpstr>
      <vt:lpstr>Extendable Hash Indexes</vt:lpstr>
      <vt:lpstr>Extendable Hash Indexes</vt:lpstr>
      <vt:lpstr>Sharing Index Blocks</vt:lpstr>
      <vt:lpstr>Sharing Index Blocks</vt:lpstr>
      <vt:lpstr>Sharing Index Blocks</vt:lpstr>
      <vt:lpstr>Sharing Index Blocks</vt:lpstr>
      <vt:lpstr>Sharing Index Blocks</vt:lpstr>
      <vt:lpstr>Sharing Index Blocks</vt:lpstr>
      <vt:lpstr>Compacting the Bucket Directory</vt:lpstr>
      <vt:lpstr>Contents</vt:lpstr>
      <vt:lpstr>How to Improve a Dictionary</vt:lpstr>
      <vt:lpstr>How to Improve a Dictionary</vt:lpstr>
      <vt:lpstr>How to Improve a Dictionary</vt:lpstr>
      <vt:lpstr>How to Improve a Dictionary</vt:lpstr>
      <vt:lpstr>The B-Tree Directory</vt:lpstr>
      <vt:lpstr>The B-Tree Directory</vt:lpstr>
      <vt:lpstr>The B-Tree Directory</vt:lpstr>
      <vt:lpstr>The B-Tree Directory</vt:lpstr>
      <vt:lpstr>The B-Tree Directory</vt:lpstr>
      <vt:lpstr>The B-Tree Directory</vt:lpstr>
      <vt:lpstr>The B-Tree Directory</vt:lpstr>
      <vt:lpstr>A Directory Tree</vt:lpstr>
      <vt:lpstr>A Directory Tree</vt:lpstr>
      <vt:lpstr>A Directory Tree</vt:lpstr>
      <vt:lpstr>A Directory Tree</vt:lpstr>
      <vt:lpstr>A Directory Tree</vt:lpstr>
      <vt:lpstr>A Directory Tree</vt:lpstr>
      <vt:lpstr>Inserting Records</vt:lpstr>
      <vt:lpstr>Inserting Records</vt:lpstr>
      <vt:lpstr>Inserting Records</vt:lpstr>
      <vt:lpstr>Inserting Records</vt:lpstr>
      <vt:lpstr>Inserting Records</vt:lpstr>
      <vt:lpstr>Inserting Records</vt:lpstr>
      <vt:lpstr>Inserting Records</vt:lpstr>
      <vt:lpstr>Inserting Records</vt:lpstr>
      <vt:lpstr>Inserting Records</vt:lpstr>
      <vt:lpstr>Inserting Records</vt:lpstr>
      <vt:lpstr>Inserting Records</vt:lpstr>
      <vt:lpstr>Inserting Records</vt:lpstr>
      <vt:lpstr>Inserting Records</vt:lpstr>
      <vt:lpstr>Inserting Records</vt:lpstr>
      <vt:lpstr>Duplicate Datavals</vt:lpstr>
      <vt:lpstr>Duplicate Datavals</vt:lpstr>
      <vt:lpstr>Duplicate Datavals</vt:lpstr>
      <vt:lpstr>Duplicate Datavals</vt:lpstr>
      <vt:lpstr>Duplicate Datavals</vt:lpstr>
      <vt:lpstr>Duplicate Datavals</vt:lpstr>
      <vt:lpstr>Duplicate Datavals</vt:lpstr>
      <vt:lpstr>Implementing B-Tree Pages</vt:lpstr>
      <vt:lpstr>Implementing B-Tree Pages</vt:lpstr>
      <vt:lpstr>Implementing B-Tree Pages</vt:lpstr>
      <vt:lpstr>Implementing B-Tree Pages</vt:lpstr>
      <vt:lpstr>Implementing B-Tree Pages</vt:lpstr>
      <vt:lpstr>Implementing B-Tree Pages</vt:lpstr>
      <vt:lpstr>Implementing B-Tree Pages</vt:lpstr>
      <vt:lpstr>Implementing B-Tree Pages</vt:lpstr>
      <vt:lpstr>Implementing B-Tree Pages</vt:lpstr>
      <vt:lpstr>Implementing B-Tree Pages</vt:lpstr>
      <vt:lpstr>Implementing B-Tree Pages</vt:lpstr>
      <vt:lpstr>Implementing B-Tree Pages</vt:lpstr>
      <vt:lpstr>Implementing B-Tree Pages</vt:lpstr>
      <vt:lpstr>Implementing B-Tree Pages</vt:lpstr>
      <vt:lpstr>Implementing B-Tree Pages</vt:lpstr>
      <vt:lpstr>Implementing B-Tree Indexes</vt:lpstr>
      <vt:lpstr>Implementing B-Tree Indexes</vt:lpstr>
      <vt:lpstr>Implementing B-Tree Indexes</vt:lpstr>
      <vt:lpstr>Implementing B-Tree Indexes</vt:lpstr>
      <vt:lpstr>Implementing B-Tree Indexes</vt:lpstr>
      <vt:lpstr>Contents</vt:lpstr>
      <vt:lpstr>Index-Aware Operator Implementations</vt:lpstr>
      <vt:lpstr>An Indexed Implementation of Select</vt:lpstr>
      <vt:lpstr>An Indexed Implementation of Select</vt:lpstr>
      <vt:lpstr>An Indexed Implementation of Select</vt:lpstr>
      <vt:lpstr>An Indexed Implementation of Select</vt:lpstr>
      <vt:lpstr>An Indexed Implementation of Select</vt:lpstr>
      <vt:lpstr>An Indexed Implementation of Select</vt:lpstr>
      <vt:lpstr>An Indexed Implementation of Select</vt:lpstr>
      <vt:lpstr>An Indexed Implementation of Join</vt:lpstr>
      <vt:lpstr>An Indexed Implementation of Join</vt:lpstr>
      <vt:lpstr>An Indexed Implementation of Join</vt:lpstr>
      <vt:lpstr>An Indexed Implementation of Join</vt:lpstr>
      <vt:lpstr>An Indexed Implementation of Join</vt:lpstr>
      <vt:lpstr>Index Update Planning</vt:lpstr>
      <vt:lpstr>Index Update Planning</vt:lpstr>
      <vt:lpstr>Index Update Planning</vt:lpstr>
      <vt:lpstr>Index Update Planning</vt:lpstr>
      <vt:lpstr>Index Update Planning</vt:lpstr>
      <vt:lpstr>Q n 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12</dc:title>
  <dc:creator>WanH</dc:creator>
  <cp:lastModifiedBy>Shim YE</cp:lastModifiedBy>
  <cp:revision>676</cp:revision>
  <cp:lastPrinted>2015-03-16T06:46:09Z</cp:lastPrinted>
  <dcterms:created xsi:type="dcterms:W3CDTF">2015-03-04T08:40:24Z</dcterms:created>
  <dcterms:modified xsi:type="dcterms:W3CDTF">2015-05-12T04:11:03Z</dcterms:modified>
</cp:coreProperties>
</file>